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78" r:id="rId2"/>
    <p:sldId id="256" r:id="rId3"/>
    <p:sldId id="259" r:id="rId4"/>
    <p:sldId id="271" r:id="rId5"/>
    <p:sldId id="265" r:id="rId6"/>
    <p:sldId id="287" r:id="rId7"/>
    <p:sldId id="292" r:id="rId8"/>
    <p:sldId id="270" r:id="rId9"/>
    <p:sldId id="275" r:id="rId10"/>
    <p:sldId id="282" r:id="rId11"/>
    <p:sldId id="272" r:id="rId12"/>
    <p:sldId id="298" r:id="rId13"/>
    <p:sldId id="297" r:id="rId14"/>
    <p:sldId id="279" r:id="rId15"/>
    <p:sldId id="281" r:id="rId16"/>
    <p:sldId id="306" r:id="rId17"/>
    <p:sldId id="284" r:id="rId18"/>
    <p:sldId id="312" r:id="rId19"/>
    <p:sldId id="273" r:id="rId20"/>
    <p:sldId id="294" r:id="rId21"/>
    <p:sldId id="309" r:id="rId22"/>
    <p:sldId id="307" r:id="rId23"/>
    <p:sldId id="308" r:id="rId24"/>
    <p:sldId id="311" r:id="rId25"/>
    <p:sldId id="280" r:id="rId26"/>
    <p:sldId id="274" r:id="rId27"/>
    <p:sldId id="295" r:id="rId28"/>
    <p:sldId id="299" r:id="rId29"/>
    <p:sldId id="300" r:id="rId30"/>
    <p:sldId id="260" r:id="rId31"/>
  </p:sldIdLst>
  <p:sldSz cx="9144000" cy="5143500" type="screen16x9"/>
  <p:notesSz cx="6858000" cy="9144000"/>
  <p:embeddedFontLst>
    <p:embeddedFont>
      <p:font typeface="210 동화책 R" panose="02020603020101020101" pitchFamily="18" charset="-127"/>
      <p:regular r:id="rId33"/>
    </p:embeddedFont>
    <p:embeddedFont>
      <p:font typeface="210 자연주의 R" panose="02020603020101020101" pitchFamily="18" charset="-127"/>
      <p:regular r:id="rId34"/>
    </p:embeddedFont>
    <p:embeddedFont>
      <p:font typeface="210 카툰스토리 R" panose="0202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배달의민족 연성" panose="020B0600000101010101" pitchFamily="50" charset="-127"/>
      <p:regular r:id="rId38"/>
    </p:embeddedFont>
    <p:embeddedFont>
      <p:font typeface="배달의민족 주아" panose="02020603020101020101" pitchFamily="18" charset="-127"/>
      <p:regular r:id="rId39"/>
    </p:embeddedFont>
    <p:embeddedFont>
      <p:font typeface="배달의민족 한나체 Air" panose="020B0600000101010101" pitchFamily="50" charset="-127"/>
      <p:regular r:id="rId40"/>
    </p:embeddedFont>
    <p:embeddedFont>
      <p:font typeface="휴먼둥근헤드라인" panose="0203050400010101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40D2566-3413-465C-BF33-C47F0EADADAC}">
          <p14:sldIdLst>
            <p14:sldId id="278"/>
            <p14:sldId id="256"/>
            <p14:sldId id="259"/>
            <p14:sldId id="271"/>
            <p14:sldId id="265"/>
            <p14:sldId id="287"/>
            <p14:sldId id="292"/>
            <p14:sldId id="270"/>
            <p14:sldId id="275"/>
            <p14:sldId id="282"/>
            <p14:sldId id="272"/>
            <p14:sldId id="298"/>
            <p14:sldId id="297"/>
            <p14:sldId id="279"/>
            <p14:sldId id="281"/>
          </p14:sldIdLst>
        </p14:section>
        <p14:section name="여기부터는 3-2) 분석부분입니당" id="{5403E958-46E6-4FB5-BC90-D88DEDFFFAD5}">
          <p14:sldIdLst>
            <p14:sldId id="306"/>
            <p14:sldId id="284"/>
            <p14:sldId id="312"/>
            <p14:sldId id="273"/>
            <p14:sldId id="294"/>
            <p14:sldId id="309"/>
          </p14:sldIdLst>
        </p14:section>
        <p14:section name="최종 데이터 보고 수정하기" id="{B8A924ED-6490-43CE-96D8-F4711F828702}">
          <p14:sldIdLst>
            <p14:sldId id="307"/>
            <p14:sldId id="308"/>
            <p14:sldId id="311"/>
            <p14:sldId id="280"/>
            <p14:sldId id="274"/>
            <p14:sldId id="295"/>
            <p14:sldId id="299"/>
            <p14:sldId id="300"/>
            <p14:sldId id="260"/>
          </p14:sldIdLst>
        </p14:section>
        <p14:section name="추가 슬라이드" id="{3A7B84EA-C5CF-4749-AD98-846558D3445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61"/>
    <a:srgbClr val="95B3D7"/>
    <a:srgbClr val="DE3F18"/>
    <a:srgbClr val="3F4553"/>
    <a:srgbClr val="FB8C00"/>
    <a:srgbClr val="FF9E29"/>
    <a:srgbClr val="A3B2BC"/>
    <a:srgbClr val="6699FF"/>
    <a:srgbClr val="A3F187"/>
    <a:srgbClr val="83F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3" autoAdjust="0"/>
    <p:restoredTop sz="95208" autoAdjust="0"/>
  </p:normalViewPr>
  <p:slideViewPr>
    <p:cSldViewPr>
      <p:cViewPr varScale="1">
        <p:scale>
          <a:sx n="113" d="100"/>
          <a:sy n="113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2381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E17B7-B595-4CC2-A122-59579AB0F767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3E839-AB34-40D6-BC94-3787F014D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6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마리오</a:t>
            </a:r>
            <a:r>
              <a:rPr lang="ko-KR" altLang="en-US" dirty="0"/>
              <a:t> 배경음악이랑 소리 넣기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9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변수간 상관관계 및 유의미한 특징 도출하는 것 추가하기</a:t>
            </a:r>
            <a:r>
              <a:rPr lang="en-US" altLang="ko-KR" dirty="0"/>
              <a:t>!!!!!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983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변수간 상관관계 및 유의미한 특징 도출하는 것 추가하기</a:t>
            </a:r>
            <a:r>
              <a:rPr lang="en-US" altLang="ko-KR" dirty="0"/>
              <a:t>!!!!!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41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변수간 상관관계 및 유의미한 특징 도출하는 것 추가하기</a:t>
            </a:r>
            <a:r>
              <a:rPr lang="en-US" altLang="ko-KR" dirty="0"/>
              <a:t>!!!!!</a:t>
            </a:r>
          </a:p>
          <a:p>
            <a:r>
              <a:rPr lang="ko-KR" altLang="en-US" dirty="0"/>
              <a:t>중요도 확인 느낌표 </a:t>
            </a:r>
            <a:r>
              <a:rPr lang="en-US" altLang="ko-KR" dirty="0"/>
              <a:t>-&gt; 1</a:t>
            </a:r>
            <a:r>
              <a:rPr lang="ko-KR" altLang="en-US" dirty="0"/>
              <a:t>위 </a:t>
            </a:r>
            <a:r>
              <a:rPr lang="en-US" altLang="ko-KR" dirty="0"/>
              <a:t>year</a:t>
            </a:r>
            <a:r>
              <a:rPr lang="ko-KR" altLang="en-US" dirty="0"/>
              <a:t>변수</a:t>
            </a:r>
            <a:r>
              <a:rPr lang="en-US" altLang="ko-KR" dirty="0"/>
              <a:t>, 2</a:t>
            </a:r>
            <a:r>
              <a:rPr lang="ko-KR" altLang="en-US" dirty="0"/>
              <a:t>위 시추심도</a:t>
            </a:r>
            <a:r>
              <a:rPr lang="en-US" altLang="ko-KR" dirty="0"/>
              <a:t> (1~2</a:t>
            </a:r>
            <a:r>
              <a:rPr lang="ko-KR" altLang="en-US" dirty="0"/>
              <a:t>위 까지만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2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확률값</a:t>
            </a:r>
            <a:r>
              <a:rPr lang="ko-KR" altLang="en-US" dirty="0"/>
              <a:t> 캡쳐 및 코드 넣기</a:t>
            </a:r>
            <a:endParaRPr lang="en-US" altLang="ko-KR" dirty="0"/>
          </a:p>
          <a:p>
            <a:r>
              <a:rPr lang="en-US" altLang="ko-KR" dirty="0" err="1"/>
              <a:t>Train_validation_test</a:t>
            </a:r>
            <a:endParaRPr lang="en-US" altLang="ko-KR" dirty="0"/>
          </a:p>
          <a:p>
            <a:r>
              <a:rPr lang="en-US" altLang="ko-KR" dirty="0"/>
              <a:t>Cross validation</a:t>
            </a:r>
            <a:r>
              <a:rPr lang="ko-KR" altLang="en-US" dirty="0"/>
              <a:t>사용 </a:t>
            </a:r>
            <a:r>
              <a:rPr lang="en-US" altLang="ko-KR" dirty="0"/>
              <a:t>test</a:t>
            </a:r>
            <a:r>
              <a:rPr lang="ko-KR" altLang="en-US" dirty="0"/>
              <a:t>를 빼놓고</a:t>
            </a:r>
            <a:r>
              <a:rPr lang="en-US" altLang="ko-KR" dirty="0"/>
              <a:t>, </a:t>
            </a:r>
            <a:r>
              <a:rPr lang="ko-KR" altLang="en-US" dirty="0"/>
              <a:t>이것을 </a:t>
            </a:r>
            <a:r>
              <a:rPr lang="en-US" altLang="ko-KR" dirty="0"/>
              <a:t>5</a:t>
            </a:r>
            <a:r>
              <a:rPr lang="ko-KR" altLang="en-US" dirty="0"/>
              <a:t>번을 나눈다</a:t>
            </a:r>
            <a:r>
              <a:rPr lang="en-US" altLang="ko-KR" dirty="0"/>
              <a:t>. </a:t>
            </a:r>
            <a:r>
              <a:rPr lang="en-US" altLang="ko-KR" dirty="0" err="1"/>
              <a:t>Tria</a:t>
            </a:r>
            <a:r>
              <a:rPr lang="ko-KR" altLang="en-US" dirty="0" err="1"/>
              <a:t>ㅜ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등급을 진행한다</a:t>
            </a:r>
            <a:endParaRPr lang="en-US" altLang="ko-KR" dirty="0"/>
          </a:p>
          <a:p>
            <a:r>
              <a:rPr lang="en-US" altLang="ko-KR" dirty="0"/>
              <a:t>4/5 train</a:t>
            </a:r>
          </a:p>
          <a:p>
            <a:r>
              <a:rPr lang="en-US" altLang="ko-KR" dirty="0"/>
              <a:t>1/5 validation</a:t>
            </a:r>
          </a:p>
          <a:p>
            <a:r>
              <a:rPr lang="en-US" altLang="ko-KR" dirty="0"/>
              <a:t>2~5 train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validation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3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확률값</a:t>
            </a:r>
            <a:r>
              <a:rPr lang="ko-KR" altLang="en-US" dirty="0"/>
              <a:t> 캡쳐 및 코드 넣기</a:t>
            </a:r>
            <a:endParaRPr lang="en-US" altLang="ko-KR" dirty="0"/>
          </a:p>
          <a:p>
            <a:r>
              <a:rPr lang="en-US" altLang="ko-KR" dirty="0" err="1"/>
              <a:t>Train_validation_test</a:t>
            </a:r>
            <a:endParaRPr lang="en-US" altLang="ko-KR" dirty="0"/>
          </a:p>
          <a:p>
            <a:r>
              <a:rPr lang="en-US" altLang="ko-KR" dirty="0"/>
              <a:t>K-fold Cross validation</a:t>
            </a:r>
            <a:r>
              <a:rPr lang="ko-KR" altLang="en-US" dirty="0"/>
              <a:t>사용 </a:t>
            </a:r>
            <a:r>
              <a:rPr lang="en-US" altLang="ko-KR" dirty="0"/>
              <a:t>test</a:t>
            </a:r>
            <a:r>
              <a:rPr lang="ko-KR" altLang="en-US" dirty="0"/>
              <a:t>를 빼놓고</a:t>
            </a:r>
            <a:r>
              <a:rPr lang="en-US" altLang="ko-KR" dirty="0"/>
              <a:t>, </a:t>
            </a:r>
            <a:r>
              <a:rPr lang="ko-KR" altLang="en-US" dirty="0"/>
              <a:t>이것을 </a:t>
            </a:r>
            <a:r>
              <a:rPr lang="en-US" altLang="ko-KR" dirty="0"/>
              <a:t>5</a:t>
            </a:r>
            <a:r>
              <a:rPr lang="ko-KR" altLang="en-US" dirty="0"/>
              <a:t>번을 나눈다</a:t>
            </a:r>
            <a:r>
              <a:rPr lang="en-US" altLang="ko-KR" dirty="0"/>
              <a:t>. </a:t>
            </a:r>
            <a:r>
              <a:rPr lang="en-US" altLang="ko-KR" dirty="0" err="1"/>
              <a:t>Tria</a:t>
            </a:r>
            <a:r>
              <a:rPr lang="ko-KR" altLang="en-US" dirty="0" err="1"/>
              <a:t>ㅜ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등급을 진행한다</a:t>
            </a:r>
            <a:endParaRPr lang="en-US" altLang="ko-KR" dirty="0"/>
          </a:p>
          <a:p>
            <a:r>
              <a:rPr lang="en-US" altLang="ko-KR" dirty="0"/>
              <a:t>4/5 train</a:t>
            </a:r>
          </a:p>
          <a:p>
            <a:r>
              <a:rPr lang="en-US" altLang="ko-KR" dirty="0"/>
              <a:t>1/5 validation</a:t>
            </a:r>
          </a:p>
          <a:p>
            <a:r>
              <a:rPr lang="en-US" altLang="ko-KR" dirty="0"/>
              <a:t>2~5 train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validation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684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바꾸기</a:t>
            </a:r>
            <a:endParaRPr lang="en-US" altLang="ko-KR" dirty="0"/>
          </a:p>
          <a:p>
            <a:r>
              <a:rPr lang="ko-KR" altLang="en-US" dirty="0"/>
              <a:t>의사결정나무 바꾸기 </a:t>
            </a:r>
            <a:endParaRPr lang="en-US" altLang="ko-KR" dirty="0"/>
          </a:p>
          <a:p>
            <a:r>
              <a:rPr lang="ko-KR" altLang="en-US" dirty="0"/>
              <a:t>의사결정 </a:t>
            </a:r>
            <a:r>
              <a:rPr lang="en-US" altLang="ko-KR" dirty="0"/>
              <a:t>&amp; </a:t>
            </a:r>
            <a:r>
              <a:rPr lang="ko-KR" altLang="en-US" dirty="0"/>
              <a:t>랜덤</a:t>
            </a:r>
            <a:endParaRPr lang="en-US" altLang="ko-KR" dirty="0"/>
          </a:p>
          <a:p>
            <a:r>
              <a:rPr lang="en-US" altLang="ko-KR" dirty="0" err="1"/>
              <a:t>Xgb</a:t>
            </a:r>
            <a:r>
              <a:rPr lang="ko-KR" altLang="en-US" dirty="0"/>
              <a:t>랑 </a:t>
            </a:r>
            <a:r>
              <a:rPr lang="en-US" altLang="ko-KR" dirty="0" err="1"/>
              <a:t>gbm</a:t>
            </a:r>
            <a:r>
              <a:rPr lang="ko-KR" altLang="en-US" dirty="0"/>
              <a:t>이랑 나눠서 나중에 모델 설명하기 좋게 하기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 </a:t>
            </a: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함수보다 속도가 빠르며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정확도도 더 높은 결과를 보여준다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68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24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5) </a:t>
            </a:r>
            <a:r>
              <a:rPr lang="ko-KR" altLang="en-US" sz="12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나무의 깊이를 너무 깊게 설정하였다</a:t>
            </a:r>
            <a:r>
              <a:rPr lang="en-US" altLang="ko-KR" sz="12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35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대학에서 개발한 블록 기반의 앱 제작 프로그래밍 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6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과에서 데이터 시각화도 포함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252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대학에서 개발한 블록 기반의 앱 제작 프로그래밍 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61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흥미를 끄는 사 진 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01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78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기술적으로 </a:t>
            </a:r>
            <a:r>
              <a:rPr lang="ko-KR" altLang="en-US" dirty="0" err="1"/>
              <a:t>크롤링에</a:t>
            </a:r>
            <a:r>
              <a:rPr lang="ko-KR" altLang="en-US" dirty="0"/>
              <a:t> 사용한 스킬을 설명할 것인가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35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기술적으로 </a:t>
            </a:r>
            <a:r>
              <a:rPr lang="ko-KR" altLang="en-US" dirty="0" err="1"/>
              <a:t>크롤링에</a:t>
            </a:r>
            <a:r>
              <a:rPr lang="ko-KR" altLang="en-US" dirty="0"/>
              <a:t> 사용한 스킬을 설명할 것인가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877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기술적으로 </a:t>
            </a:r>
            <a:r>
              <a:rPr lang="ko-KR" altLang="en-US" dirty="0" err="1"/>
              <a:t>크롤링에</a:t>
            </a:r>
            <a:r>
              <a:rPr lang="ko-KR" altLang="en-US" dirty="0"/>
              <a:t> 사용한 스킬을 설명할 것인가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03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Icons made by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="https://www.flaticon.com/authors/freepik" title="</a:t>
            </a:r>
            <a:r>
              <a:rPr lang="en-US" altLang="ko-KR" dirty="0" err="1"/>
              <a:t>Freepik</a:t>
            </a:r>
            <a:r>
              <a:rPr lang="en-US" altLang="ko-KR" dirty="0"/>
              <a:t>"&gt;</a:t>
            </a:r>
            <a:r>
              <a:rPr lang="en-US" altLang="ko-KR" dirty="0" err="1"/>
              <a:t>Freepik</a:t>
            </a:r>
            <a:r>
              <a:rPr lang="en-US" altLang="ko-KR" dirty="0"/>
              <a:t>&lt;/a&gt; from 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="https://www.flaticon.com/" title="</a:t>
            </a:r>
            <a:r>
              <a:rPr lang="en-US" altLang="ko-KR" dirty="0" err="1"/>
              <a:t>Flaticon</a:t>
            </a:r>
            <a:r>
              <a:rPr lang="en-US" altLang="ko-KR" dirty="0"/>
              <a:t>"&gt; www.flaticon.com&lt;/a&gt;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5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고치기 </a:t>
            </a:r>
            <a:r>
              <a:rPr lang="en-US" altLang="ko-KR" dirty="0"/>
              <a:t>,</a:t>
            </a:r>
            <a:r>
              <a:rPr lang="ko-KR" altLang="en-US" dirty="0"/>
              <a:t>정규화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3E839-AB34-40D6-BC94-3787F014D8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0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F13729-E3DC-442A-B15D-2C51FCB14362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F2E0ACE-5AE9-462B-A0E6-41292CC1B2EE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73E93C9-BACC-498A-B5FC-1F7898D49A26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5E751F6-391C-4765-893A-BD514DFC9106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B8A81CB-BF2F-4B70-BFA7-36E36DA321C1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AEE5E8A-9BE6-4129-85B3-7E50336CC5CC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4B439A3-3270-4A68-8008-A43FBF6A07FB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9EF41C-B01C-451C-9555-1377A4F4FDD5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9DD7657-82AF-47E0-BD0B-B3042BF78B0B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03CF7BD-899A-4A02-A481-3C233F172A02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FB5C6EE-4846-470A-A2D8-09F153C6B713}" type="datetime1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D977-D2E8-4709-8F80-EC59C57A28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Gvh1Hsl9jYE?feature=oembed" TargetMode="Externa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방이(가) 표시된 사진&#10;&#10;자동 생성된 설명">
            <a:extLst>
              <a:ext uri="{FF2B5EF4-FFF2-40B4-BE49-F238E27FC236}">
                <a16:creationId xmlns:a16="http://schemas.microsoft.com/office/drawing/2014/main" id="{37A8123A-2BFD-4B90-8C56-1D5B4544C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1"/>
            <a:ext cx="9144000" cy="5130597"/>
          </a:xfrm>
          <a:prstGeom prst="rect">
            <a:avLst/>
          </a:prstGeom>
        </p:spPr>
      </p:pic>
      <p:pic>
        <p:nvPicPr>
          <p:cNvPr id="29" name="그림 28" descr="방이(가) 표시된 사진&#10;&#10;자동 생성된 설명">
            <a:extLst>
              <a:ext uri="{FF2B5EF4-FFF2-40B4-BE49-F238E27FC236}">
                <a16:creationId xmlns:a16="http://schemas.microsoft.com/office/drawing/2014/main" id="{DD69E126-E9D6-4BED-80E6-140037FEB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12" y="6451"/>
            <a:ext cx="9144000" cy="5130597"/>
          </a:xfrm>
          <a:custGeom>
            <a:avLst/>
            <a:gdLst>
              <a:gd name="connsiteX0" fmla="*/ 0 w 9144000"/>
              <a:gd name="connsiteY0" fmla="*/ 0 h 5130597"/>
              <a:gd name="connsiteX1" fmla="*/ 9144000 w 9144000"/>
              <a:gd name="connsiteY1" fmla="*/ 0 h 5130597"/>
              <a:gd name="connsiteX2" fmla="*/ 9144000 w 9144000"/>
              <a:gd name="connsiteY2" fmla="*/ 5130597 h 5130597"/>
              <a:gd name="connsiteX3" fmla="*/ 6948264 w 9144000"/>
              <a:gd name="connsiteY3" fmla="*/ 5130597 h 5130597"/>
              <a:gd name="connsiteX4" fmla="*/ 6948264 w 9144000"/>
              <a:gd name="connsiteY4" fmla="*/ 3923504 h 5130597"/>
              <a:gd name="connsiteX5" fmla="*/ 5292080 w 9144000"/>
              <a:gd name="connsiteY5" fmla="*/ 3923504 h 5130597"/>
              <a:gd name="connsiteX6" fmla="*/ 5292080 w 9144000"/>
              <a:gd name="connsiteY6" fmla="*/ 5130597 h 5130597"/>
              <a:gd name="connsiteX7" fmla="*/ 0 w 9144000"/>
              <a:gd name="connsiteY7" fmla="*/ 5130597 h 513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30597">
                <a:moveTo>
                  <a:pt x="0" y="0"/>
                </a:moveTo>
                <a:lnTo>
                  <a:pt x="9144000" y="0"/>
                </a:lnTo>
                <a:lnTo>
                  <a:pt x="9144000" y="5130597"/>
                </a:lnTo>
                <a:lnTo>
                  <a:pt x="6948264" y="5130597"/>
                </a:lnTo>
                <a:lnTo>
                  <a:pt x="6948264" y="3923504"/>
                </a:lnTo>
                <a:lnTo>
                  <a:pt x="5292080" y="3923504"/>
                </a:lnTo>
                <a:lnTo>
                  <a:pt x="5292080" y="5130597"/>
                </a:lnTo>
                <a:lnTo>
                  <a:pt x="0" y="5130597"/>
                </a:lnTo>
                <a:close/>
              </a:path>
            </a:pathLst>
          </a:custGeom>
        </p:spPr>
      </p:pic>
      <p:pic>
        <p:nvPicPr>
          <p:cNvPr id="1028" name="Picture 4" descr="옛날 마리오 캐릭터 png에 대한 이미지 검색결과">
            <a:extLst>
              <a:ext uri="{FF2B5EF4-FFF2-40B4-BE49-F238E27FC236}">
                <a16:creationId xmlns:a16="http://schemas.microsoft.com/office/drawing/2014/main" id="{FA897F9B-40EC-41BB-BE34-1E4EBEEF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3075806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uper+Mario+Bross+-+Theme+Song">
            <a:hlinkClick r:id="" action="ppaction://media"/>
            <a:extLst>
              <a:ext uri="{FF2B5EF4-FFF2-40B4-BE49-F238E27FC236}">
                <a16:creationId xmlns:a16="http://schemas.microsoft.com/office/drawing/2014/main" id="{0BF899F0-B2EF-4A82-B4BC-BCC2674FD74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63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flipV="1">
            <a:off x="8604448" y="23574"/>
            <a:ext cx="487363" cy="665434"/>
          </a:xfrm>
          <a:prstGeom prst="rect">
            <a:avLst/>
          </a:prstGeom>
        </p:spPr>
      </p:pic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F974FAC5-2052-44BE-B704-9274E8A621D0}"/>
              </a:ext>
            </a:extLst>
          </p:cNvPr>
          <p:cNvSpPr/>
          <p:nvPr/>
        </p:nvSpPr>
        <p:spPr>
          <a:xfrm>
            <a:off x="2627784" y="1707654"/>
            <a:ext cx="4464496" cy="1800200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210 동화책 R" panose="02020603020101020101" pitchFamily="18" charset="-127"/>
                <a:ea typeface="210 동화책 R" panose="02020603020101020101" pitchFamily="18" charset="-127"/>
              </a:rPr>
              <a:t>마리오도</a:t>
            </a:r>
            <a:r>
              <a:rPr lang="ko-KR" altLang="en-US" sz="240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 예측하지 못한 </a:t>
            </a:r>
            <a:r>
              <a:rPr lang="ko-KR" altLang="en-US" sz="2800" dirty="0" err="1">
                <a:solidFill>
                  <a:schemeClr val="accent2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싱크홀</a:t>
            </a:r>
            <a:r>
              <a:rPr lang="en-US" altLang="ko-KR" sz="240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!</a:t>
            </a: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코딱지</a:t>
            </a:r>
            <a:r>
              <a:rPr lang="ko-KR" altLang="en-US" sz="240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는 예측할 수 있을까</a:t>
            </a:r>
            <a:r>
              <a:rPr lang="en-US" altLang="ko-KR" sz="240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?</a:t>
            </a:r>
            <a:endParaRPr lang="ko-KR" altLang="en-US" sz="2400" dirty="0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367D2B-FD60-4381-A5F0-F62134E1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8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33872 1.23457E-6 L 0.36146 -0.04815 C 0.3665 -0.05864 0.37431 -0.06605 0.38316 -0.06914 C 0.39323 -0.07191 0.40174 -0.06975 0.40834 -0.06266 L 0.43941 -0.0321 " pathEditMode="relative" rAng="21000000" ptsTypes="AAAAA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-42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4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43924 -0.0321 L 0.46042 -0.1358 C 0.46459 -0.15772 0.47414 -0.18611 0.48594 -0.21389 C 0.49948 -0.24568 0.51164 -0.26852 0.52223 -0.2821 L 0.57292 -0.34691 " pathEditMode="relative" rAng="18420000" ptsTypes="AAAAA">
                                      <p:cBhvr>
                                        <p:cTn id="1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" y="-17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0.56702 -0.2821 L 0.56702 -0.4061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57309 -0.34722 L 0.59896 -0.34722 L 0.59896 -0.29969 L 0.62518 -0.29969 L 0.62518 -0.25216 L 0.65122 -0.25216 L 0.65122 -0.20463 L 0.67743 -0.20463 L 0.67743 -0.1571 L 0.70348 -0.1571 L 0.70348 -0.10957 L 0.72969 -0.10957 L 0.72969 -0.06204 L 0.75608 -0.06204 L 0.75608 -0.0142 " pathEditMode="relative" rAng="0" ptsTypes="AAAAAAAAAAAAAAA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9" y="166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DD54D2BB-BCC7-4792-9535-65C5E68BDEBC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FE60F515-1989-4C81-94CF-79F92C6C0028}"/>
              </a:ext>
            </a:extLst>
          </p:cNvPr>
          <p:cNvSpPr/>
          <p:nvPr/>
        </p:nvSpPr>
        <p:spPr>
          <a:xfrm>
            <a:off x="8189334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08EBE69B-84A7-4776-86EC-EBCE6BA2008E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41C8E-E749-4DBB-98F8-6AEE3A28B7E5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02. DATA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INFO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&amp;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수집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F261E3-7447-4BB8-B7BD-FE676C4DF2EC}"/>
              </a:ext>
            </a:extLst>
          </p:cNvPr>
          <p:cNvSpPr/>
          <p:nvPr/>
        </p:nvSpPr>
        <p:spPr>
          <a:xfrm>
            <a:off x="3491883" y="328693"/>
            <a:ext cx="2232246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CF866-8CBB-4459-935D-A62D08F6FDE6}"/>
              </a:ext>
            </a:extLst>
          </p:cNvPr>
          <p:cNvSpPr txBox="1"/>
          <p:nvPr/>
        </p:nvSpPr>
        <p:spPr>
          <a:xfrm>
            <a:off x="3512865" y="328693"/>
            <a:ext cx="2177616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크롤링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코드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" name="Picture 2" descr="pyautogui에 대한 이미지 검색결과">
            <a:extLst>
              <a:ext uri="{FF2B5EF4-FFF2-40B4-BE49-F238E27FC236}">
                <a16:creationId xmlns:a16="http://schemas.microsoft.com/office/drawing/2014/main" id="{477F1810-7E16-48FF-A195-C11CF473E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4" y="2295300"/>
            <a:ext cx="2786858" cy="15676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9C93B3-81CD-4C1C-9DEB-0680FED21E6D}"/>
              </a:ext>
            </a:extLst>
          </p:cNvPr>
          <p:cNvSpPr/>
          <p:nvPr/>
        </p:nvSpPr>
        <p:spPr>
          <a:xfrm>
            <a:off x="1648669" y="1504753"/>
            <a:ext cx="1152128" cy="511101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045D8-BED5-4DBC-A95D-A25A4364CA34}"/>
              </a:ext>
            </a:extLst>
          </p:cNvPr>
          <p:cNvSpPr txBox="1"/>
          <p:nvPr/>
        </p:nvSpPr>
        <p:spPr>
          <a:xfrm>
            <a:off x="1619672" y="1554189"/>
            <a:ext cx="1152128" cy="461665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해결책</a:t>
            </a:r>
            <a:endParaRPr lang="en-US" altLang="ko-KR" sz="24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7B77F-ED3A-442F-A98C-B9BDFC18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087" y="2802235"/>
            <a:ext cx="3829050" cy="495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502D2F-2838-499F-981F-87590255F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087" y="3752800"/>
            <a:ext cx="3917737" cy="7011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DC12D1-4017-453F-ABE8-4D8D50CB8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087" y="1870720"/>
            <a:ext cx="1657350" cy="476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4B0A3B-A019-4363-AD55-5F815065AD3F}"/>
              </a:ext>
            </a:extLst>
          </p:cNvPr>
          <p:cNvSpPr txBox="1"/>
          <p:nvPr/>
        </p:nvSpPr>
        <p:spPr>
          <a:xfrm>
            <a:off x="4282371" y="1403688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Pyautogui</a:t>
            </a:r>
            <a:r>
              <a:rPr lang="en-US" altLang="ko-KR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9A968-9E8D-423F-918E-7CAF44B8D352}"/>
              </a:ext>
            </a:extLst>
          </p:cNvPr>
          <p:cNvSpPr txBox="1"/>
          <p:nvPr/>
        </p:nvSpPr>
        <p:spPr>
          <a:xfrm>
            <a:off x="4283968" y="2377212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pyautogui</a:t>
            </a:r>
            <a:r>
              <a:rPr lang="ko-KR" altLang="en-US" sz="16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이용하여 원하는 좌표로 마우스 이동하기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A115E-22CC-4864-8DFD-A6306342E4C4}"/>
              </a:ext>
            </a:extLst>
          </p:cNvPr>
          <p:cNvSpPr txBox="1"/>
          <p:nvPr/>
        </p:nvSpPr>
        <p:spPr>
          <a:xfrm>
            <a:off x="4285564" y="3350736"/>
            <a:ext cx="4858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▶</a:t>
            </a:r>
            <a:r>
              <a:rPr lang="en-US" altLang="ko-KR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위치에 원하는 값이 없는 경우 근처 다른 좌표로 이동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AA42EDE-B7E2-43AF-8BA1-EA6DCEE97E60}"/>
              </a:ext>
            </a:extLst>
          </p:cNvPr>
          <p:cNvSpPr/>
          <p:nvPr/>
        </p:nvSpPr>
        <p:spPr>
          <a:xfrm>
            <a:off x="318394" y="3968477"/>
            <a:ext cx="2597422" cy="270246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A4BB27-A274-4576-B2A0-BDEB87FA5D08}"/>
              </a:ext>
            </a:extLst>
          </p:cNvPr>
          <p:cNvSpPr txBox="1"/>
          <p:nvPr/>
        </p:nvSpPr>
        <p:spPr>
          <a:xfrm>
            <a:off x="323528" y="3946351"/>
            <a:ext cx="411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 err="1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Pyautogui</a:t>
            </a:r>
            <a:r>
              <a:rPr lang="en-US" altLang="ko-KR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</a:t>
            </a:r>
            <a:r>
              <a:rPr lang="ko-KR" altLang="en-US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라이브러리를 사용해서 </a:t>
            </a:r>
            <a:endParaRPr lang="en-US" altLang="ko-KR" sz="1600" spc="300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  <a:p>
            <a:r>
              <a:rPr lang="ko-KR" altLang="en-US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마우스 제어</a:t>
            </a:r>
            <a:r>
              <a:rPr lang="en-US" altLang="ko-KR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(</a:t>
            </a:r>
            <a:r>
              <a:rPr lang="ko-KR" altLang="en-US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이동</a:t>
            </a:r>
            <a:r>
              <a:rPr lang="en-US" altLang="ko-KR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, </a:t>
            </a:r>
            <a:r>
              <a:rPr lang="ko-KR" altLang="en-US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클릭</a:t>
            </a:r>
            <a:r>
              <a:rPr lang="en-US" altLang="ko-KR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, </a:t>
            </a:r>
            <a:r>
              <a:rPr lang="ko-KR" altLang="en-US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드래그</a:t>
            </a:r>
            <a:r>
              <a:rPr lang="en-US" altLang="ko-KR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)</a:t>
            </a:r>
            <a:r>
              <a:rPr lang="ko-KR" altLang="en-US" sz="1600" spc="3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042F58-04E6-46DF-A9EC-71E55F77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1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5695A36-D665-4710-9345-3AED035FD0A4}"/>
              </a:ext>
            </a:extLst>
          </p:cNvPr>
          <p:cNvGrpSpPr/>
          <p:nvPr/>
        </p:nvGrpSpPr>
        <p:grpSpPr>
          <a:xfrm>
            <a:off x="-2623594" y="-25676"/>
            <a:ext cx="11737304" cy="5140940"/>
            <a:chOff x="-2623594" y="-25676"/>
            <a:chExt cx="11737304" cy="5140940"/>
          </a:xfrm>
        </p:grpSpPr>
        <p:pic>
          <p:nvPicPr>
            <p:cNvPr id="3" name="그림 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71001F44-E904-4B01-8316-0DDB8A5C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058" y="-25676"/>
              <a:ext cx="5868652" cy="5140940"/>
            </a:xfrm>
            <a:prstGeom prst="rect">
              <a:avLst/>
            </a:prstGeom>
          </p:spPr>
        </p:pic>
        <p:pic>
          <p:nvPicPr>
            <p:cNvPr id="6" name="그림 5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80A34B6-0FD6-46B6-9A0A-CE93D3EF8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23594" y="-25676"/>
              <a:ext cx="5868652" cy="514094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365F75-E0FC-4D45-A87A-3681B8A2F75E}"/>
              </a:ext>
            </a:extLst>
          </p:cNvPr>
          <p:cNvSpPr txBox="1"/>
          <p:nvPr/>
        </p:nvSpPr>
        <p:spPr>
          <a:xfrm>
            <a:off x="827584" y="2067694"/>
            <a:ext cx="4608512" cy="646331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03. DATA </a:t>
            </a:r>
            <a:r>
              <a:rPr lang="ko-KR" altLang="en-US" sz="3600" b="1" dirty="0" err="1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전처리</a:t>
            </a:r>
            <a:r>
              <a:rPr lang="ko-KR" altLang="en-US" sz="3600" b="1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 및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2F50D-AA5D-4F49-87AB-8A5C821E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9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B6017952-3B89-4EEF-86C4-073F22B52371}"/>
              </a:ext>
            </a:extLst>
          </p:cNvPr>
          <p:cNvSpPr/>
          <p:nvPr/>
        </p:nvSpPr>
        <p:spPr>
          <a:xfrm>
            <a:off x="8155466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대각선 방향 모서리 30">
            <a:extLst>
              <a:ext uri="{FF2B5EF4-FFF2-40B4-BE49-F238E27FC236}">
                <a16:creationId xmlns:a16="http://schemas.microsoft.com/office/drawing/2014/main" id="{C7087DA3-B959-4740-9C69-6485F75E8F84}"/>
              </a:ext>
            </a:extLst>
          </p:cNvPr>
          <p:cNvSpPr/>
          <p:nvPr/>
        </p:nvSpPr>
        <p:spPr>
          <a:xfrm>
            <a:off x="8155466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대각선 방향 모서리 31">
            <a:extLst>
              <a:ext uri="{FF2B5EF4-FFF2-40B4-BE49-F238E27FC236}">
                <a16:creationId xmlns:a16="http://schemas.microsoft.com/office/drawing/2014/main" id="{317B0F6D-BDAD-4A7F-8136-022EC42D9E93}"/>
              </a:ext>
            </a:extLst>
          </p:cNvPr>
          <p:cNvSpPr/>
          <p:nvPr/>
        </p:nvSpPr>
        <p:spPr>
          <a:xfrm>
            <a:off x="8155466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한쪽 모서리 23">
            <a:extLst>
              <a:ext uri="{FF2B5EF4-FFF2-40B4-BE49-F238E27FC236}">
                <a16:creationId xmlns:a16="http://schemas.microsoft.com/office/drawing/2014/main" id="{B817FB8B-3728-4B8B-9C0A-C3926C784993}"/>
              </a:ext>
            </a:extLst>
          </p:cNvPr>
          <p:cNvSpPr/>
          <p:nvPr/>
        </p:nvSpPr>
        <p:spPr>
          <a:xfrm>
            <a:off x="0" y="908336"/>
            <a:ext cx="8784976" cy="4241836"/>
          </a:xfrm>
          <a:prstGeom prst="round1Rect">
            <a:avLst>
              <a:gd name="adj" fmla="val 23258"/>
            </a:avLst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807D7-D941-4180-950A-44F27682D0BF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03. DATA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전처리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분석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59B886-A8D2-4DB0-A66A-41470494972E}"/>
              </a:ext>
            </a:extLst>
          </p:cNvPr>
          <p:cNvSpPr/>
          <p:nvPr/>
        </p:nvSpPr>
        <p:spPr>
          <a:xfrm>
            <a:off x="3650388" y="4306514"/>
            <a:ext cx="2232246" cy="369332"/>
          </a:xfrm>
          <a:prstGeom prst="round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F7CB2-4C96-47C1-A145-3A0FB576D1F3}"/>
              </a:ext>
            </a:extLst>
          </p:cNvPr>
          <p:cNvSpPr txBox="1"/>
          <p:nvPr/>
        </p:nvSpPr>
        <p:spPr>
          <a:xfrm>
            <a:off x="3664471" y="4331880"/>
            <a:ext cx="2177616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Data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전처리</a:t>
            </a:r>
            <a:endParaRPr lang="en-US" altLang="ko-KR" sz="2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622090-2094-48CA-9D6D-501D233E6E9A}"/>
              </a:ext>
            </a:extLst>
          </p:cNvPr>
          <p:cNvSpPr/>
          <p:nvPr/>
        </p:nvSpPr>
        <p:spPr>
          <a:xfrm>
            <a:off x="827584" y="1599642"/>
            <a:ext cx="2009192" cy="1080120"/>
          </a:xfrm>
          <a:prstGeom prst="roundRect">
            <a:avLst>
              <a:gd name="adj" fmla="val 3279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해당 위치에 원하는 정보가 존재하지 않는 경우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77DB7-EA3A-4EC1-8334-F585C58D8909}"/>
              </a:ext>
            </a:extLst>
          </p:cNvPr>
          <p:cNvSpPr/>
          <p:nvPr/>
        </p:nvSpPr>
        <p:spPr>
          <a:xfrm>
            <a:off x="1397023" y="3397027"/>
            <a:ext cx="2009192" cy="1080120"/>
          </a:xfrm>
          <a:prstGeom prst="roundRect">
            <a:avLst>
              <a:gd name="adj" fmla="val 338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이상 값이 모델에 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영향을 주는 경우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1E5ED29-6182-4B07-8CD2-B498C86AB6C2}"/>
              </a:ext>
            </a:extLst>
          </p:cNvPr>
          <p:cNvSpPr/>
          <p:nvPr/>
        </p:nvSpPr>
        <p:spPr>
          <a:xfrm>
            <a:off x="6327982" y="2111389"/>
            <a:ext cx="2009192" cy="1224136"/>
          </a:xfrm>
          <a:prstGeom prst="roundRect">
            <a:avLst>
              <a:gd name="adj" fmla="val 338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크롤링한 데이터가 텍스트 데이터인 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경우</a:t>
            </a:r>
          </a:p>
        </p:txBody>
      </p:sp>
      <p:pic>
        <p:nvPicPr>
          <p:cNvPr id="7" name="그림 6" descr="옅은, 컴퓨터이(가) 표시된 사진&#10;&#10;자동 생성된 설명">
            <a:extLst>
              <a:ext uri="{FF2B5EF4-FFF2-40B4-BE49-F238E27FC236}">
                <a16:creationId xmlns:a16="http://schemas.microsoft.com/office/drawing/2014/main" id="{8A5C82DB-C307-4A40-8E66-647053F67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42" y="1797385"/>
            <a:ext cx="2463738" cy="246373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F1C65DF-7323-475D-9DB9-228277793727}"/>
              </a:ext>
            </a:extLst>
          </p:cNvPr>
          <p:cNvGrpSpPr/>
          <p:nvPr/>
        </p:nvGrpSpPr>
        <p:grpSpPr>
          <a:xfrm>
            <a:off x="253251" y="923267"/>
            <a:ext cx="8496943" cy="4152041"/>
            <a:chOff x="251520" y="915566"/>
            <a:chExt cx="8496943" cy="415204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ECA898D-342F-46DC-B17C-7A7148D77D8D}"/>
                </a:ext>
              </a:extLst>
            </p:cNvPr>
            <p:cNvGrpSpPr/>
            <p:nvPr/>
          </p:nvGrpSpPr>
          <p:grpSpPr>
            <a:xfrm>
              <a:off x="251520" y="915566"/>
              <a:ext cx="8496943" cy="4152041"/>
              <a:chOff x="-36512" y="882377"/>
              <a:chExt cx="9396589" cy="439248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B680E68-D8C9-4BEF-812B-101508C13B64}"/>
                  </a:ext>
                </a:extLst>
              </p:cNvPr>
              <p:cNvSpPr/>
              <p:nvPr/>
            </p:nvSpPr>
            <p:spPr>
              <a:xfrm>
                <a:off x="-36512" y="882377"/>
                <a:ext cx="9396589" cy="4392488"/>
              </a:xfrm>
              <a:prstGeom prst="round1Rect">
                <a:avLst>
                  <a:gd name="adj" fmla="val 22491"/>
                </a:avLst>
              </a:prstGeom>
              <a:solidFill>
                <a:srgbClr val="A3B2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7B0F7406-8AD1-4492-99C3-4F04E2A1A0CF}"/>
                  </a:ext>
                </a:extLst>
              </p:cNvPr>
              <p:cNvSpPr/>
              <p:nvPr/>
            </p:nvSpPr>
            <p:spPr>
              <a:xfrm>
                <a:off x="3650388" y="4306514"/>
                <a:ext cx="2232246" cy="369332"/>
              </a:xfrm>
              <a:prstGeom prst="round1Rect">
                <a:avLst/>
              </a:prstGeom>
              <a:solidFill>
                <a:srgbClr val="FF0000">
                  <a:alpha val="4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2C1854-0889-4C66-9062-7F28CBEB3F72}"/>
                  </a:ext>
                </a:extLst>
              </p:cNvPr>
              <p:cNvSpPr txBox="1"/>
              <p:nvPr/>
            </p:nvSpPr>
            <p:spPr>
              <a:xfrm>
                <a:off x="3677704" y="4306514"/>
                <a:ext cx="2177616" cy="423281"/>
              </a:xfrm>
              <a:prstGeom prst="round1Rect">
                <a:avLst/>
              </a:prstGeom>
              <a:noFill/>
              <a:ln w="31750">
                <a:noFill/>
              </a:ln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해결책</a:t>
                </a:r>
                <a:endParaRPr lang="en-US" altLang="ko-KR" sz="2000" b="1" dirty="0">
                  <a:solidFill>
                    <a:schemeClr val="bg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6079507-0B32-4931-AAD5-7B0D0BAC5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872" y="1376016"/>
                <a:ext cx="2618023" cy="2618023"/>
              </a:xfrm>
              <a:prstGeom prst="round1Rect">
                <a:avLst/>
              </a:prstGeom>
            </p:spPr>
          </p:pic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1F40B9C9-E648-460A-81EC-00ECD5ECA221}"/>
                  </a:ext>
                </a:extLst>
              </p:cNvPr>
              <p:cNvSpPr/>
              <p:nvPr/>
            </p:nvSpPr>
            <p:spPr>
              <a:xfrm>
                <a:off x="827584" y="1599642"/>
                <a:ext cx="2009192" cy="1080120"/>
              </a:xfrm>
              <a:prstGeom prst="round1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ko-KR" altLang="en-US" sz="2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상위 레이블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ko-KR" altLang="en-US" sz="2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값으로 대체</a:t>
                </a: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D24302A1-A579-4752-9F98-355E461BB5CB}"/>
                  </a:ext>
                </a:extLst>
              </p:cNvPr>
              <p:cNvSpPr/>
              <p:nvPr/>
            </p:nvSpPr>
            <p:spPr>
              <a:xfrm>
                <a:off x="1397023" y="3397027"/>
                <a:ext cx="2009192" cy="1080120"/>
              </a:xfrm>
              <a:prstGeom prst="round1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ko-KR" altLang="en-US" sz="2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이상값</a:t>
                </a:r>
                <a:r>
                  <a:rPr lang="ko-KR" altLang="en-US" sz="2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 제거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8F885328-A1F8-4692-ACAA-9B8EC8922AF7}"/>
                  </a:ext>
                </a:extLst>
              </p:cNvPr>
              <p:cNvSpPr/>
              <p:nvPr/>
            </p:nvSpPr>
            <p:spPr>
              <a:xfrm>
                <a:off x="6318819" y="1780051"/>
                <a:ext cx="2009192" cy="1224136"/>
              </a:xfrm>
              <a:prstGeom prst="round1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ko-KR" altLang="en-US" sz="2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텍스트 데이터를 수치형 데이터로 변경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DEB531B-521F-4B78-83CD-58EBC130D960}"/>
                </a:ext>
              </a:extLst>
            </p:cNvPr>
            <p:cNvSpPr/>
            <p:nvPr/>
          </p:nvSpPr>
          <p:spPr>
            <a:xfrm>
              <a:off x="5930148" y="3415854"/>
              <a:ext cx="2018527" cy="916026"/>
            </a:xfrm>
            <a:prstGeom prst="round1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ko-KR" altLang="en-US" sz="2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단위표준화를 위한 정규화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968F17-B437-46A3-B1DD-17BA48D5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3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대각선 방향 모서리 24">
            <a:extLst>
              <a:ext uri="{FF2B5EF4-FFF2-40B4-BE49-F238E27FC236}">
                <a16:creationId xmlns:a16="http://schemas.microsoft.com/office/drawing/2014/main" id="{82EF4384-C660-460D-83C7-C849956A5654}"/>
              </a:ext>
            </a:extLst>
          </p:cNvPr>
          <p:cNvSpPr/>
          <p:nvPr/>
        </p:nvSpPr>
        <p:spPr>
          <a:xfrm>
            <a:off x="8155466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789265F3-FA50-48E4-B147-23B708DEB15C}"/>
              </a:ext>
            </a:extLst>
          </p:cNvPr>
          <p:cNvSpPr/>
          <p:nvPr/>
        </p:nvSpPr>
        <p:spPr>
          <a:xfrm>
            <a:off x="8155466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9D07D692-AA60-43A8-BCC4-1F6374DB179F}"/>
              </a:ext>
            </a:extLst>
          </p:cNvPr>
          <p:cNvSpPr/>
          <p:nvPr/>
        </p:nvSpPr>
        <p:spPr>
          <a:xfrm>
            <a:off x="8155466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한쪽 모서리 14">
            <a:extLst>
              <a:ext uri="{FF2B5EF4-FFF2-40B4-BE49-F238E27FC236}">
                <a16:creationId xmlns:a16="http://schemas.microsoft.com/office/drawing/2014/main" id="{9C63F02F-363D-4133-B495-A69AB36E08C1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5D2162-4685-4A9D-8259-DD683EE6E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33" y="3188625"/>
            <a:ext cx="3217622" cy="137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891C3D-41BC-4132-9F54-5E10CAA0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223" y="1574036"/>
            <a:ext cx="3078570" cy="2999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807D7-D941-4180-950A-44F27682D0BF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03. DATA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전처리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분석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59B886-A8D2-4DB0-A66A-41470494972E}"/>
              </a:ext>
            </a:extLst>
          </p:cNvPr>
          <p:cNvSpPr/>
          <p:nvPr/>
        </p:nvSpPr>
        <p:spPr>
          <a:xfrm>
            <a:off x="3491883" y="328693"/>
            <a:ext cx="2232246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F7CB2-4C96-47C1-A145-3A0FB576D1F3}"/>
              </a:ext>
            </a:extLst>
          </p:cNvPr>
          <p:cNvSpPr txBox="1"/>
          <p:nvPr/>
        </p:nvSpPr>
        <p:spPr>
          <a:xfrm>
            <a:off x="3512865" y="328693"/>
            <a:ext cx="2177616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 </a:t>
            </a:r>
            <a:r>
              <a:rPr lang="ko-KR" altLang="en-US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상위값으로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전처리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1" name="Picture 2" descr="지번에 대한 이미지 검색결과">
            <a:extLst>
              <a:ext uri="{FF2B5EF4-FFF2-40B4-BE49-F238E27FC236}">
                <a16:creationId xmlns:a16="http://schemas.microsoft.com/office/drawing/2014/main" id="{B953A79B-CEFD-44DF-A996-60E1C1C23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17" y="1079195"/>
            <a:ext cx="2216212" cy="19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7B726A7-E90A-4319-83CB-636652D7ACD7}"/>
              </a:ext>
            </a:extLst>
          </p:cNvPr>
          <p:cNvSpPr/>
          <p:nvPr/>
        </p:nvSpPr>
        <p:spPr>
          <a:xfrm>
            <a:off x="5807022" y="4645917"/>
            <a:ext cx="794437" cy="280325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C23DDAF-5D26-4385-BB6C-B40038D2FD82}"/>
              </a:ext>
            </a:extLst>
          </p:cNvPr>
          <p:cNvSpPr/>
          <p:nvPr/>
        </p:nvSpPr>
        <p:spPr>
          <a:xfrm>
            <a:off x="4788024" y="4874192"/>
            <a:ext cx="929440" cy="239250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D7973-35D5-4ACD-9B7A-FBD835843053}"/>
              </a:ext>
            </a:extLst>
          </p:cNvPr>
          <p:cNvSpPr txBox="1"/>
          <p:nvPr/>
        </p:nvSpPr>
        <p:spPr>
          <a:xfrm>
            <a:off x="1713452" y="4587974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Null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 데이터가 나온 행을 뽑아 네이버 지도에 바뀐 주소로 변경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바뀐 지도도 없는 경우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상위 데이터로 대체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7E9C3-934C-4796-9903-8D2DAA7CA9D6}"/>
              </a:ext>
            </a:extLst>
          </p:cNvPr>
          <p:cNvSpPr txBox="1"/>
          <p:nvPr/>
        </p:nvSpPr>
        <p:spPr>
          <a:xfrm>
            <a:off x="611560" y="106030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1)</a:t>
            </a:r>
            <a:endParaRPr lang="ko-KR" altLang="en-US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3B3E6-9B99-4CA5-9DC2-B3A7C3A438AD}"/>
              </a:ext>
            </a:extLst>
          </p:cNvPr>
          <p:cNvSpPr txBox="1"/>
          <p:nvPr/>
        </p:nvSpPr>
        <p:spPr>
          <a:xfrm>
            <a:off x="611560" y="307580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2)</a:t>
            </a:r>
            <a:endParaRPr lang="ko-KR" altLang="en-US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2418F3-B690-4CCC-AD3D-2C03BA6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75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DB7AB082-B2F5-46AE-A804-56D2294B529B}"/>
              </a:ext>
            </a:extLst>
          </p:cNvPr>
          <p:cNvSpPr/>
          <p:nvPr/>
        </p:nvSpPr>
        <p:spPr>
          <a:xfrm>
            <a:off x="8155466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대각선 방향 모서리 27">
            <a:extLst>
              <a:ext uri="{FF2B5EF4-FFF2-40B4-BE49-F238E27FC236}">
                <a16:creationId xmlns:a16="http://schemas.microsoft.com/office/drawing/2014/main" id="{ECF317B6-84FB-4CF1-B396-04B65EEE0324}"/>
              </a:ext>
            </a:extLst>
          </p:cNvPr>
          <p:cNvSpPr/>
          <p:nvPr/>
        </p:nvSpPr>
        <p:spPr>
          <a:xfrm>
            <a:off x="8155466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대각선 방향 모서리 28">
            <a:extLst>
              <a:ext uri="{FF2B5EF4-FFF2-40B4-BE49-F238E27FC236}">
                <a16:creationId xmlns:a16="http://schemas.microsoft.com/office/drawing/2014/main" id="{0DEAFE9D-18AB-4C1E-8BE2-5513924BB9AD}"/>
              </a:ext>
            </a:extLst>
          </p:cNvPr>
          <p:cNvSpPr/>
          <p:nvPr/>
        </p:nvSpPr>
        <p:spPr>
          <a:xfrm>
            <a:off x="8155466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4248F4E7-0085-4B69-8312-4BB3ADFDA20B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B60D207-CACA-4258-8BFC-4797336A201D}"/>
              </a:ext>
            </a:extLst>
          </p:cNvPr>
          <p:cNvSpPr/>
          <p:nvPr/>
        </p:nvSpPr>
        <p:spPr>
          <a:xfrm>
            <a:off x="5801926" y="1241459"/>
            <a:ext cx="1010461" cy="234499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4C5C62-9207-45D9-AADC-06FFB5A50C1F}"/>
              </a:ext>
            </a:extLst>
          </p:cNvPr>
          <p:cNvGrpSpPr/>
          <p:nvPr/>
        </p:nvGrpSpPr>
        <p:grpSpPr>
          <a:xfrm>
            <a:off x="323528" y="1215474"/>
            <a:ext cx="3939975" cy="1233817"/>
            <a:chOff x="186422" y="1401330"/>
            <a:chExt cx="3449474" cy="97415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F8D48D-A796-426C-B55E-8F5840806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88" t="33200" r="2562" b="44400"/>
            <a:stretch/>
          </p:blipFill>
          <p:spPr>
            <a:xfrm>
              <a:off x="186422" y="1401330"/>
              <a:ext cx="3449474" cy="9562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E8E35FB-89CE-48BF-8C7A-EB6C136FB206}"/>
                </a:ext>
              </a:extLst>
            </p:cNvPr>
            <p:cNvSpPr/>
            <p:nvPr/>
          </p:nvSpPr>
          <p:spPr>
            <a:xfrm>
              <a:off x="2024780" y="1727419"/>
              <a:ext cx="490250" cy="648066"/>
            </a:xfrm>
            <a:custGeom>
              <a:avLst/>
              <a:gdLst>
                <a:gd name="connsiteX0" fmla="*/ 0 w 490250"/>
                <a:gd name="connsiteY0" fmla="*/ 0 h 648066"/>
                <a:gd name="connsiteX1" fmla="*/ 490250 w 490250"/>
                <a:gd name="connsiteY1" fmla="*/ 0 h 648066"/>
                <a:gd name="connsiteX2" fmla="*/ 490250 w 490250"/>
                <a:gd name="connsiteY2" fmla="*/ 648066 h 648066"/>
                <a:gd name="connsiteX3" fmla="*/ 0 w 490250"/>
                <a:gd name="connsiteY3" fmla="*/ 648066 h 648066"/>
                <a:gd name="connsiteX4" fmla="*/ 0 w 490250"/>
                <a:gd name="connsiteY4" fmla="*/ 0 h 64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250" h="648066" extrusionOk="0">
                  <a:moveTo>
                    <a:pt x="0" y="0"/>
                  </a:moveTo>
                  <a:cubicBezTo>
                    <a:pt x="200987" y="5550"/>
                    <a:pt x="313909" y="-12956"/>
                    <a:pt x="490250" y="0"/>
                  </a:cubicBezTo>
                  <a:cubicBezTo>
                    <a:pt x="515162" y="243526"/>
                    <a:pt x="474339" y="491953"/>
                    <a:pt x="490250" y="648066"/>
                  </a:cubicBezTo>
                  <a:cubicBezTo>
                    <a:pt x="303092" y="637678"/>
                    <a:pt x="144784" y="625164"/>
                    <a:pt x="0" y="648066"/>
                  </a:cubicBezTo>
                  <a:cubicBezTo>
                    <a:pt x="-4415" y="451385"/>
                    <a:pt x="14246" y="275748"/>
                    <a:pt x="0" y="0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accent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2C503A-9604-4687-BB2E-DD09425C1D6C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03. DATA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전처리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분석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B3ECC2-4C5F-41FD-9AEF-D10F53F6EBEF}"/>
              </a:ext>
            </a:extLst>
          </p:cNvPr>
          <p:cNvSpPr/>
          <p:nvPr/>
        </p:nvSpPr>
        <p:spPr>
          <a:xfrm>
            <a:off x="3491883" y="328693"/>
            <a:ext cx="2232246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DB2539-95C6-4FAF-AFC3-2EADAC68C8A3}"/>
              </a:ext>
            </a:extLst>
          </p:cNvPr>
          <p:cNvSpPr txBox="1"/>
          <p:nvPr/>
        </p:nvSpPr>
        <p:spPr>
          <a:xfrm>
            <a:off x="3512865" y="328693"/>
            <a:ext cx="2177616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 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수치형 데이터로 변환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49F6193-B27F-4A40-8337-1A000B4FC773}"/>
              </a:ext>
            </a:extLst>
          </p:cNvPr>
          <p:cNvSpPr/>
          <p:nvPr/>
        </p:nvSpPr>
        <p:spPr>
          <a:xfrm>
            <a:off x="6029511" y="1511875"/>
            <a:ext cx="1954055" cy="223540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EE46C-2C59-4164-B196-0A614CF6187B}"/>
              </a:ext>
            </a:extLst>
          </p:cNvPr>
          <p:cNvSpPr txBox="1"/>
          <p:nvPr/>
        </p:nvSpPr>
        <p:spPr>
          <a:xfrm>
            <a:off x="4365444" y="1203598"/>
            <a:ext cx="38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크롤링한 데이터는 텍스트 형태</a:t>
            </a:r>
            <a:endParaRPr lang="en-US" altLang="ko-KR" sz="1600" dirty="0">
              <a:solidFill>
                <a:schemeClr val="bg1"/>
              </a:solidFill>
              <a:latin typeface="210 자연주의 R" panose="02020603020101020101" pitchFamily="18" charset="-127"/>
              <a:ea typeface="210 자연주의 R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그러나 이러한 형태는 모델에 이용하기 어려움</a:t>
            </a:r>
            <a:r>
              <a:rPr lang="en-US" altLang="ko-KR" sz="1600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6BCC65-E24F-4DE3-8C5F-CDA132E5D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06"/>
          <a:stretch/>
        </p:blipFill>
        <p:spPr>
          <a:xfrm>
            <a:off x="3470468" y="2435559"/>
            <a:ext cx="5303148" cy="267027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D3182C3-118A-4F89-B443-F70A26F445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91" t="28089" r="7476" b="12201"/>
          <a:stretch/>
        </p:blipFill>
        <p:spPr>
          <a:xfrm>
            <a:off x="323528" y="2571750"/>
            <a:ext cx="3047068" cy="2458178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BAA8FB-2F1F-497B-BBE6-FDE6A1281C5A}"/>
              </a:ext>
            </a:extLst>
          </p:cNvPr>
          <p:cNvSpPr/>
          <p:nvPr/>
        </p:nvSpPr>
        <p:spPr>
          <a:xfrm>
            <a:off x="4398160" y="2049219"/>
            <a:ext cx="727044" cy="2880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9BACE-3B5F-4154-9CF9-F87A38DA76F4}"/>
              </a:ext>
            </a:extLst>
          </p:cNvPr>
          <p:cNvSpPr txBox="1"/>
          <p:nvPr/>
        </p:nvSpPr>
        <p:spPr>
          <a:xfrm>
            <a:off x="4355976" y="1770951"/>
            <a:ext cx="3806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따라서 크롤링한 데이터를 </a:t>
            </a:r>
            <a:endParaRPr lang="en-US" altLang="ko-KR" sz="1600" dirty="0">
              <a:solidFill>
                <a:schemeClr val="bg1"/>
              </a:solidFill>
              <a:latin typeface="210 자연주의 R" panose="02020603020101020101" pitchFamily="18" charset="-127"/>
              <a:ea typeface="210 자연주의 R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누적분포에 따라 양전 변수로 수치화</a:t>
            </a:r>
            <a:endParaRPr lang="en-US" altLang="ko-KR" sz="1600" dirty="0">
              <a:solidFill>
                <a:schemeClr val="bg1"/>
              </a:solidFill>
              <a:latin typeface="210 자연주의 R" panose="02020603020101020101" pitchFamily="18" charset="-127"/>
              <a:ea typeface="210 자연주의 R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B61DC9-7A3A-450F-BB61-3C7A11D9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0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EA0ABC47-056F-4024-B432-AF1E40AAC154}"/>
              </a:ext>
            </a:extLst>
          </p:cNvPr>
          <p:cNvSpPr/>
          <p:nvPr/>
        </p:nvSpPr>
        <p:spPr>
          <a:xfrm>
            <a:off x="8155466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9AA12F27-D0E8-4C64-88E4-4CE68B6A8E83}"/>
              </a:ext>
            </a:extLst>
          </p:cNvPr>
          <p:cNvSpPr/>
          <p:nvPr/>
        </p:nvSpPr>
        <p:spPr>
          <a:xfrm>
            <a:off x="8155466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8E61DF8B-AAF5-43C8-A42A-CCF18CEC65EF}"/>
              </a:ext>
            </a:extLst>
          </p:cNvPr>
          <p:cNvSpPr/>
          <p:nvPr/>
        </p:nvSpPr>
        <p:spPr>
          <a:xfrm>
            <a:off x="8155466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60711215-5050-4B91-89F5-E08FA59D24CC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EEE025-C648-4ED3-8273-1E92A895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34294"/>
            <a:ext cx="4397245" cy="2926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D1CF67-955D-40BE-A7B5-5734D49F62E5}"/>
              </a:ext>
            </a:extLst>
          </p:cNvPr>
          <p:cNvSpPr/>
          <p:nvPr/>
        </p:nvSpPr>
        <p:spPr>
          <a:xfrm>
            <a:off x="4988999" y="2800474"/>
            <a:ext cx="794437" cy="280325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8FE5C6-7037-4200-8B9B-96A0B9FF9429}"/>
              </a:ext>
            </a:extLst>
          </p:cNvPr>
          <p:cNvSpPr/>
          <p:nvPr/>
        </p:nvSpPr>
        <p:spPr>
          <a:xfrm>
            <a:off x="6081819" y="3075806"/>
            <a:ext cx="1298493" cy="280325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8372211-B7A3-4CE4-A521-C644B3A39562}"/>
              </a:ext>
            </a:extLst>
          </p:cNvPr>
          <p:cNvSpPr/>
          <p:nvPr/>
        </p:nvSpPr>
        <p:spPr>
          <a:xfrm>
            <a:off x="6588224" y="3574869"/>
            <a:ext cx="1872208" cy="235533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1AEDEB-A119-4A16-93BD-508E07DCD502}"/>
              </a:ext>
            </a:extLst>
          </p:cNvPr>
          <p:cNvSpPr/>
          <p:nvPr/>
        </p:nvSpPr>
        <p:spPr>
          <a:xfrm>
            <a:off x="5300195" y="4061104"/>
            <a:ext cx="391275" cy="200019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EE46C-2C59-4164-B196-0A614CF6187B}"/>
              </a:ext>
            </a:extLst>
          </p:cNvPr>
          <p:cNvSpPr txBox="1"/>
          <p:nvPr/>
        </p:nvSpPr>
        <p:spPr>
          <a:xfrm>
            <a:off x="4921154" y="2787774"/>
            <a:ext cx="468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Box-plot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이용하여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 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outlier(</a:t>
            </a:r>
            <a:r>
              <a:rPr lang="ko-KR" altLang="en-US" sz="16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이상값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파악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통해 데이터 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feature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선택의 유의미함과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확률을 높이기 위해서 어떠한 데이터를 </a:t>
            </a:r>
            <a:endParaRPr lang="en-US" altLang="ko-KR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선택해야 하는지 파악할 수 있었다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3DA2C-2F54-4A1B-BD57-5D2A46698C11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03. DATA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전처리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분석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084C7D3-5CB1-44BB-9D53-66F3DD36CB27}"/>
              </a:ext>
            </a:extLst>
          </p:cNvPr>
          <p:cNvSpPr/>
          <p:nvPr/>
        </p:nvSpPr>
        <p:spPr>
          <a:xfrm>
            <a:off x="2915816" y="328693"/>
            <a:ext cx="3528391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07E7C-6F41-48AB-9DC1-253621A5C0F6}"/>
              </a:ext>
            </a:extLst>
          </p:cNvPr>
          <p:cNvSpPr txBox="1"/>
          <p:nvPr/>
        </p:nvSpPr>
        <p:spPr>
          <a:xfrm>
            <a:off x="2915816" y="371440"/>
            <a:ext cx="3528391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 Box Plot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을 이용한 </a:t>
            </a:r>
            <a:r>
              <a:rPr lang="ko-KR" altLang="en-US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이상값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확인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48967D-FFE8-47A5-B3C2-8F7FA279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75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3F106650-1806-4367-B39D-B6312A5F1501}"/>
              </a:ext>
            </a:extLst>
          </p:cNvPr>
          <p:cNvSpPr/>
          <p:nvPr/>
        </p:nvSpPr>
        <p:spPr>
          <a:xfrm>
            <a:off x="8155466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1E273E62-4A87-40FD-B77E-A2617C98CF2C}"/>
              </a:ext>
            </a:extLst>
          </p:cNvPr>
          <p:cNvSpPr/>
          <p:nvPr/>
        </p:nvSpPr>
        <p:spPr>
          <a:xfrm>
            <a:off x="8155466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0BC8FD0A-27DD-4866-8B76-7FE9D83C7DF5}"/>
              </a:ext>
            </a:extLst>
          </p:cNvPr>
          <p:cNvSpPr/>
          <p:nvPr/>
        </p:nvSpPr>
        <p:spPr>
          <a:xfrm>
            <a:off x="8155466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0261912F-A4B8-480E-B1D1-BA98DA36965E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E3E9F75-06E5-47E4-9320-5502C3D85F65}"/>
              </a:ext>
            </a:extLst>
          </p:cNvPr>
          <p:cNvSpPr/>
          <p:nvPr/>
        </p:nvSpPr>
        <p:spPr>
          <a:xfrm>
            <a:off x="4067944" y="3641374"/>
            <a:ext cx="1008112" cy="83441"/>
          </a:xfrm>
          <a:prstGeom prst="round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D6847-A893-48CE-8A33-648BF4A0ED1D}"/>
              </a:ext>
            </a:extLst>
          </p:cNvPr>
          <p:cNvSpPr txBox="1"/>
          <p:nvPr/>
        </p:nvSpPr>
        <p:spPr>
          <a:xfrm>
            <a:off x="3707903" y="3363838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지질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F5F7B-D343-4B1B-858E-49338CF15E53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03. DATA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전처리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분석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4995479-1630-4023-8F80-2294ECE2F626}"/>
              </a:ext>
            </a:extLst>
          </p:cNvPr>
          <p:cNvSpPr/>
          <p:nvPr/>
        </p:nvSpPr>
        <p:spPr>
          <a:xfrm>
            <a:off x="2915816" y="328693"/>
            <a:ext cx="3528391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E5C77E-A0AE-45EA-ACF7-9A42865C2651}"/>
              </a:ext>
            </a:extLst>
          </p:cNvPr>
          <p:cNvSpPr txBox="1"/>
          <p:nvPr/>
        </p:nvSpPr>
        <p:spPr>
          <a:xfrm>
            <a:off x="2915816" y="371440"/>
            <a:ext cx="3528391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 algn="ctr">
              <a:buFont typeface="+mj-ea"/>
              <a:buAutoNum type="circleNumDbPlain"/>
            </a:pP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자연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Feature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분석 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5C68AD-2AE5-481B-A724-3D3C10BD8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2" t="25799" r="23225" b="24154"/>
          <a:stretch/>
        </p:blipFill>
        <p:spPr>
          <a:xfrm>
            <a:off x="2123727" y="1096172"/>
            <a:ext cx="4824536" cy="212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7BCF2B1-358E-47C2-9D80-95D992B03B76}"/>
              </a:ext>
            </a:extLst>
          </p:cNvPr>
          <p:cNvSpPr/>
          <p:nvPr/>
        </p:nvSpPr>
        <p:spPr>
          <a:xfrm>
            <a:off x="2483768" y="4436940"/>
            <a:ext cx="2808312" cy="209496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11CCE5-CDF9-4753-B1CE-F3014DC1F90C}"/>
              </a:ext>
            </a:extLst>
          </p:cNvPr>
          <p:cNvSpPr/>
          <p:nvPr/>
        </p:nvSpPr>
        <p:spPr>
          <a:xfrm>
            <a:off x="5611067" y="4448194"/>
            <a:ext cx="833141" cy="209496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BD14F8-C84A-4D61-A882-CC8D8767E4BD}"/>
              </a:ext>
            </a:extLst>
          </p:cNvPr>
          <p:cNvSpPr txBox="1"/>
          <p:nvPr/>
        </p:nvSpPr>
        <p:spPr>
          <a:xfrm>
            <a:off x="2221136" y="3724815"/>
            <a:ext cx="5591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Pie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graph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통해 지질데이터 중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‘[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하양층군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봉화산층군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능추층군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진안층군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존재할 경우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싱크홀이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발생한다는 것을 파악하였다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[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하양층군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봉화산층군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능추층군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진안층군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에는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석회질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암석을 포함하고 있다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2EACB5-BB00-4B85-9F3B-663C79AE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507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F5CB82B3-4041-40B2-A9ED-9B853A466028}"/>
              </a:ext>
            </a:extLst>
          </p:cNvPr>
          <p:cNvSpPr/>
          <p:nvPr/>
        </p:nvSpPr>
        <p:spPr>
          <a:xfrm>
            <a:off x="8155466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03F2127-E85B-4D1D-9EB0-8EFCBE729035}"/>
              </a:ext>
            </a:extLst>
          </p:cNvPr>
          <p:cNvSpPr/>
          <p:nvPr/>
        </p:nvSpPr>
        <p:spPr>
          <a:xfrm>
            <a:off x="8155466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F7BB3468-FD69-4350-91D1-119C7B30095A}"/>
              </a:ext>
            </a:extLst>
          </p:cNvPr>
          <p:cNvSpPr/>
          <p:nvPr/>
        </p:nvSpPr>
        <p:spPr>
          <a:xfrm>
            <a:off x="8155466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89D5600C-3567-4CAB-959F-621C39839246}"/>
              </a:ext>
            </a:extLst>
          </p:cNvPr>
          <p:cNvSpPr/>
          <p:nvPr/>
        </p:nvSpPr>
        <p:spPr>
          <a:xfrm>
            <a:off x="-55527" y="90166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A8D7DC-1FF1-4D2F-8766-EF7350F76160}"/>
              </a:ext>
            </a:extLst>
          </p:cNvPr>
          <p:cNvGrpSpPr/>
          <p:nvPr/>
        </p:nvGrpSpPr>
        <p:grpSpPr>
          <a:xfrm>
            <a:off x="358252" y="930099"/>
            <a:ext cx="1512058" cy="369332"/>
            <a:chOff x="683568" y="4004478"/>
            <a:chExt cx="1512058" cy="369332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1F8A1D5-C10F-4F7F-A6B0-D76D4986B25B}"/>
                </a:ext>
              </a:extLst>
            </p:cNvPr>
            <p:cNvSpPr/>
            <p:nvPr/>
          </p:nvSpPr>
          <p:spPr>
            <a:xfrm>
              <a:off x="1043608" y="4248881"/>
              <a:ext cx="882034" cy="73770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2B3284-3144-471A-9FCE-C0DB53D8C928}"/>
                </a:ext>
              </a:extLst>
            </p:cNvPr>
            <p:cNvSpPr txBox="1"/>
            <p:nvPr/>
          </p:nvSpPr>
          <p:spPr>
            <a:xfrm>
              <a:off x="683568" y="4004478"/>
              <a:ext cx="15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210 카툰스토리 R" panose="02020603020101020101" pitchFamily="18" charset="-127"/>
                  <a:ea typeface="210 카툰스토리 R" panose="02020603020101020101" pitchFamily="18" charset="-127"/>
                </a:rPr>
                <a:t>준공년도</a:t>
              </a:r>
              <a:endPara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3D6A99-2455-49E9-8D9C-137B75D78517}"/>
              </a:ext>
            </a:extLst>
          </p:cNvPr>
          <p:cNvGrpSpPr/>
          <p:nvPr/>
        </p:nvGrpSpPr>
        <p:grpSpPr>
          <a:xfrm>
            <a:off x="4336961" y="961188"/>
            <a:ext cx="1512058" cy="369332"/>
            <a:chOff x="3347974" y="3939902"/>
            <a:chExt cx="1512058" cy="36933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E3E9F75-06E5-47E4-9320-5502C3D85F65}"/>
                </a:ext>
              </a:extLst>
            </p:cNvPr>
            <p:cNvSpPr/>
            <p:nvPr/>
          </p:nvSpPr>
          <p:spPr>
            <a:xfrm>
              <a:off x="3708014" y="4184305"/>
              <a:ext cx="882034" cy="73770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2D6847-A893-48CE-8A33-648BF4A0ED1D}"/>
                </a:ext>
              </a:extLst>
            </p:cNvPr>
            <p:cNvSpPr txBox="1"/>
            <p:nvPr/>
          </p:nvSpPr>
          <p:spPr>
            <a:xfrm>
              <a:off x="3347974" y="3939902"/>
              <a:ext cx="15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210 카툰스토리 R" panose="02020603020101020101" pitchFamily="18" charset="-127"/>
                  <a:ea typeface="210 카툰스토리 R" panose="02020603020101020101" pitchFamily="18" charset="-127"/>
                </a:rPr>
                <a:t>시추심도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E7F5F7B-D343-4B1B-858E-49338CF15E53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03. DATA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전처리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분석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4995479-1630-4023-8F80-2294ECE2F626}"/>
              </a:ext>
            </a:extLst>
          </p:cNvPr>
          <p:cNvSpPr/>
          <p:nvPr/>
        </p:nvSpPr>
        <p:spPr>
          <a:xfrm>
            <a:off x="2915816" y="328693"/>
            <a:ext cx="3528391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E5C77E-A0AE-45EA-ACF7-9A42865C2651}"/>
              </a:ext>
            </a:extLst>
          </p:cNvPr>
          <p:cNvSpPr txBox="1"/>
          <p:nvPr/>
        </p:nvSpPr>
        <p:spPr>
          <a:xfrm>
            <a:off x="2915816" y="371440"/>
            <a:ext cx="3528391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 algn="ctr">
              <a:buFont typeface="+mj-ea"/>
              <a:buAutoNum type="circleNumDbPlain" startAt="2"/>
            </a:pP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인공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Feature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분석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0A6D55-3A59-4F19-B8C6-F1A453FD0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91" y="3048404"/>
            <a:ext cx="2952328" cy="189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67E9F8-B06D-45FF-919F-51DF806E3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3" t="30456" r="25398" b="10800"/>
          <a:stretch/>
        </p:blipFill>
        <p:spPr>
          <a:xfrm>
            <a:off x="677481" y="3051266"/>
            <a:ext cx="2886407" cy="188527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038BA4-CBC1-4D33-956E-0AF7CA8BEC4D}"/>
              </a:ext>
            </a:extLst>
          </p:cNvPr>
          <p:cNvGrpSpPr/>
          <p:nvPr/>
        </p:nvGrpSpPr>
        <p:grpSpPr>
          <a:xfrm>
            <a:off x="632451" y="1543834"/>
            <a:ext cx="1935749" cy="1418570"/>
            <a:chOff x="620027" y="1490934"/>
            <a:chExt cx="2270388" cy="166380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C3ADA3A-15F8-4880-91CE-98C96DEA2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101" t="63315" r="47614" b="7522"/>
            <a:stretch/>
          </p:blipFill>
          <p:spPr>
            <a:xfrm>
              <a:off x="685004" y="1490934"/>
              <a:ext cx="2158804" cy="1663803"/>
            </a:xfrm>
            <a:prstGeom prst="rect">
              <a:avLst/>
            </a:prstGeom>
          </p:spPr>
        </p:pic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2348CA4-B319-456D-A0ED-164F4E2AECE6}"/>
                </a:ext>
              </a:extLst>
            </p:cNvPr>
            <p:cNvCxnSpPr/>
            <p:nvPr/>
          </p:nvCxnSpPr>
          <p:spPr>
            <a:xfrm>
              <a:off x="658167" y="1851670"/>
              <a:ext cx="2232248" cy="0"/>
            </a:xfrm>
            <a:prstGeom prst="line">
              <a:avLst/>
            </a:prstGeom>
            <a:ln w="317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921111-F759-4534-B6D5-5C311DA19487}"/>
                </a:ext>
              </a:extLst>
            </p:cNvPr>
            <p:cNvCxnSpPr/>
            <p:nvPr/>
          </p:nvCxnSpPr>
          <p:spPr>
            <a:xfrm>
              <a:off x="620027" y="2139702"/>
              <a:ext cx="2232248" cy="0"/>
            </a:xfrm>
            <a:prstGeom prst="line">
              <a:avLst/>
            </a:prstGeom>
            <a:ln w="3175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FC93A2-4BE1-4C08-9DD1-1695C3DE3DBF}"/>
              </a:ext>
            </a:extLst>
          </p:cNvPr>
          <p:cNvGrpSpPr/>
          <p:nvPr/>
        </p:nvGrpSpPr>
        <p:grpSpPr>
          <a:xfrm>
            <a:off x="4694891" y="1517031"/>
            <a:ext cx="1913429" cy="1418570"/>
            <a:chOff x="4644008" y="1450517"/>
            <a:chExt cx="2232248" cy="16549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AFCC98-45CB-459D-947C-0B934AE84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101" t="19176" r="47637" b="52801"/>
            <a:stretch/>
          </p:blipFill>
          <p:spPr>
            <a:xfrm>
              <a:off x="4644008" y="1450517"/>
              <a:ext cx="2232248" cy="1654935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662FEE7-23A7-49AB-A11B-5450E06EEF99}"/>
                </a:ext>
              </a:extLst>
            </p:cNvPr>
            <p:cNvCxnSpPr/>
            <p:nvPr/>
          </p:nvCxnSpPr>
          <p:spPr>
            <a:xfrm>
              <a:off x="4644008" y="2211710"/>
              <a:ext cx="2232248" cy="0"/>
            </a:xfrm>
            <a:prstGeom prst="line">
              <a:avLst/>
            </a:prstGeom>
            <a:ln w="317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02BE752-6B29-4019-86F9-EB99385D07BF}"/>
                </a:ext>
              </a:extLst>
            </p:cNvPr>
            <p:cNvCxnSpPr/>
            <p:nvPr/>
          </p:nvCxnSpPr>
          <p:spPr>
            <a:xfrm>
              <a:off x="4644008" y="1707654"/>
              <a:ext cx="2232248" cy="0"/>
            </a:xfrm>
            <a:prstGeom prst="line">
              <a:avLst/>
            </a:prstGeom>
            <a:ln w="3175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FFC91B0-FA69-433A-BD4A-A0DC69B49DA9}"/>
              </a:ext>
            </a:extLst>
          </p:cNvPr>
          <p:cNvCxnSpPr>
            <a:cxnSpLocks/>
          </p:cNvCxnSpPr>
          <p:nvPr/>
        </p:nvCxnSpPr>
        <p:spPr>
          <a:xfrm>
            <a:off x="1002387" y="3219822"/>
            <a:ext cx="977325" cy="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144DE25-10C3-4BB0-8525-DC03799C8D13}"/>
              </a:ext>
            </a:extLst>
          </p:cNvPr>
          <p:cNvCxnSpPr>
            <a:cxnSpLocks/>
          </p:cNvCxnSpPr>
          <p:nvPr/>
        </p:nvCxnSpPr>
        <p:spPr>
          <a:xfrm>
            <a:off x="1002387" y="3634936"/>
            <a:ext cx="977325" cy="0"/>
          </a:xfrm>
          <a:prstGeom prst="line">
            <a:avLst/>
          </a:prstGeom>
          <a:ln w="317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0F67C18-9B84-4058-A4BA-72A450424405}"/>
              </a:ext>
            </a:extLst>
          </p:cNvPr>
          <p:cNvCxnSpPr>
            <a:cxnSpLocks/>
          </p:cNvCxnSpPr>
          <p:nvPr/>
        </p:nvCxnSpPr>
        <p:spPr>
          <a:xfrm>
            <a:off x="5029449" y="3859427"/>
            <a:ext cx="881030" cy="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CD21079-F0CC-4119-9C1F-4107A7B79442}"/>
              </a:ext>
            </a:extLst>
          </p:cNvPr>
          <p:cNvCxnSpPr>
            <a:cxnSpLocks/>
          </p:cNvCxnSpPr>
          <p:nvPr/>
        </p:nvCxnSpPr>
        <p:spPr>
          <a:xfrm>
            <a:off x="4993865" y="3220344"/>
            <a:ext cx="916614" cy="11439"/>
          </a:xfrm>
          <a:prstGeom prst="line">
            <a:avLst/>
          </a:prstGeom>
          <a:ln w="317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6058B2-67BB-480E-BAC3-2887AF8C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72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F5CB82B3-4041-40B2-A9ED-9B853A466028}"/>
              </a:ext>
            </a:extLst>
          </p:cNvPr>
          <p:cNvSpPr/>
          <p:nvPr/>
        </p:nvSpPr>
        <p:spPr>
          <a:xfrm>
            <a:off x="8155466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303F2127-E85B-4D1D-9EB0-8EFCBE729035}"/>
              </a:ext>
            </a:extLst>
          </p:cNvPr>
          <p:cNvSpPr/>
          <p:nvPr/>
        </p:nvSpPr>
        <p:spPr>
          <a:xfrm>
            <a:off x="8155466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F7BB3468-FD69-4350-91D1-119C7B30095A}"/>
              </a:ext>
            </a:extLst>
          </p:cNvPr>
          <p:cNvSpPr/>
          <p:nvPr/>
        </p:nvSpPr>
        <p:spPr>
          <a:xfrm>
            <a:off x="8155466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89D5600C-3567-4CAB-959F-621C39839246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7F5F7B-D343-4B1B-858E-49338CF15E53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03. DATA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전처리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분석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4995479-1630-4023-8F80-2294ECE2F626}"/>
              </a:ext>
            </a:extLst>
          </p:cNvPr>
          <p:cNvSpPr/>
          <p:nvPr/>
        </p:nvSpPr>
        <p:spPr>
          <a:xfrm>
            <a:off x="2915816" y="328693"/>
            <a:ext cx="3528391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E5C77E-A0AE-45EA-ACF7-9A42865C2651}"/>
              </a:ext>
            </a:extLst>
          </p:cNvPr>
          <p:cNvSpPr txBox="1"/>
          <p:nvPr/>
        </p:nvSpPr>
        <p:spPr>
          <a:xfrm>
            <a:off x="2915816" y="371440"/>
            <a:ext cx="3528391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 algn="ctr">
              <a:buFont typeface="+mj-ea"/>
              <a:buAutoNum type="circleNumDbPlain" startAt="3"/>
            </a:pP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Feature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분석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9334C4-448E-4318-9334-6A0EE4B6B13C}"/>
              </a:ext>
            </a:extLst>
          </p:cNvPr>
          <p:cNvGrpSpPr/>
          <p:nvPr/>
        </p:nvGrpSpPr>
        <p:grpSpPr>
          <a:xfrm>
            <a:off x="-36512" y="952881"/>
            <a:ext cx="1512058" cy="369332"/>
            <a:chOff x="666631" y="4027260"/>
            <a:chExt cx="1512058" cy="36933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4B4C826-3411-43A7-A4D8-100601D05913}"/>
                </a:ext>
              </a:extLst>
            </p:cNvPr>
            <p:cNvSpPr/>
            <p:nvPr/>
          </p:nvSpPr>
          <p:spPr>
            <a:xfrm>
              <a:off x="882655" y="4248881"/>
              <a:ext cx="1080119" cy="107644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E3494F-D986-4173-8C56-2E1DA11D08B7}"/>
                </a:ext>
              </a:extLst>
            </p:cNvPr>
            <p:cNvSpPr txBox="1"/>
            <p:nvPr/>
          </p:nvSpPr>
          <p:spPr>
            <a:xfrm>
              <a:off x="666631" y="4027260"/>
              <a:ext cx="15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210 카툰스토리 R" panose="02020603020101020101" pitchFamily="18" charset="-127"/>
                  <a:ea typeface="210 카툰스토리 R" panose="02020603020101020101" pitchFamily="18" charset="-127"/>
                </a:rPr>
                <a:t>변수 중요도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FE96118-9924-4C18-AE8E-428EC58F5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99" t="9922" r="6167" b="10835"/>
          <a:stretch/>
        </p:blipFill>
        <p:spPr>
          <a:xfrm>
            <a:off x="2104746" y="1258221"/>
            <a:ext cx="4719807" cy="311987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252365-8446-44E0-A0DF-7246181EBF90}"/>
              </a:ext>
            </a:extLst>
          </p:cNvPr>
          <p:cNvCxnSpPr>
            <a:cxnSpLocks/>
            <a:stCxn id="38" idx="4"/>
          </p:cNvCxnSpPr>
          <p:nvPr/>
        </p:nvCxnSpPr>
        <p:spPr>
          <a:xfrm flipH="1">
            <a:off x="2572711" y="4299942"/>
            <a:ext cx="214034" cy="216024"/>
          </a:xfrm>
          <a:prstGeom prst="line">
            <a:avLst/>
          </a:prstGeom>
          <a:ln w="38100">
            <a:solidFill>
              <a:schemeClr val="accent2"/>
            </a:solidFill>
            <a:headEnd type="none" w="lg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98B5C89-A772-43A3-868E-A3B4F7D83380}"/>
              </a:ext>
            </a:extLst>
          </p:cNvPr>
          <p:cNvCxnSpPr>
            <a:cxnSpLocks/>
            <a:stCxn id="33" idx="5"/>
          </p:cNvCxnSpPr>
          <p:nvPr/>
        </p:nvCxnSpPr>
        <p:spPr>
          <a:xfrm>
            <a:off x="2970823" y="4266007"/>
            <a:ext cx="1385153" cy="502857"/>
          </a:xfrm>
          <a:prstGeom prst="line">
            <a:avLst/>
          </a:prstGeom>
          <a:ln w="38100">
            <a:solidFill>
              <a:schemeClr val="accent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60FE07-51A7-43D2-9429-492F4A44AAB7}"/>
              </a:ext>
            </a:extLst>
          </p:cNvPr>
          <p:cNvSpPr txBox="1"/>
          <p:nvPr/>
        </p:nvSpPr>
        <p:spPr>
          <a:xfrm>
            <a:off x="1187624" y="444569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. </a:t>
            </a:r>
            <a:r>
              <a:rPr lang="ko-KR" altLang="en-US" dirty="0" err="1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준공년도</a:t>
            </a:r>
            <a:r>
              <a:rPr lang="en-US" altLang="ko-KR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변수</a:t>
            </a:r>
            <a:endParaRPr lang="en-US" altLang="ko-KR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			      2</a:t>
            </a:r>
            <a:r>
              <a:rPr lang="ko-KR" altLang="en-US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시추심도 변수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FEFD04-4389-4583-BD20-E312BA0DAE9E}"/>
              </a:ext>
            </a:extLst>
          </p:cNvPr>
          <p:cNvSpPr/>
          <p:nvPr/>
        </p:nvSpPr>
        <p:spPr>
          <a:xfrm>
            <a:off x="2822385" y="4117569"/>
            <a:ext cx="173906" cy="17390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156326B-C2A6-46B6-9404-C79AAB291FD2}"/>
              </a:ext>
            </a:extLst>
          </p:cNvPr>
          <p:cNvSpPr/>
          <p:nvPr/>
        </p:nvSpPr>
        <p:spPr>
          <a:xfrm>
            <a:off x="2699792" y="4126036"/>
            <a:ext cx="173906" cy="17390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01EE58-3168-4E75-A2F8-CC5C462A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2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1C4AE1C-EBF8-4FCE-8D78-52060EBBB095}"/>
              </a:ext>
            </a:extLst>
          </p:cNvPr>
          <p:cNvGrpSpPr/>
          <p:nvPr/>
        </p:nvGrpSpPr>
        <p:grpSpPr>
          <a:xfrm>
            <a:off x="-23989" y="-10270"/>
            <a:ext cx="9276509" cy="5186339"/>
            <a:chOff x="-204315" y="-1"/>
            <a:chExt cx="9276509" cy="51863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97C2BE-8D6D-45D9-BC33-AC564825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0"/>
              <a:ext cx="5508306" cy="51640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57971BE-B3EE-4EF1-8546-9D99DD04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04315" y="-1"/>
              <a:ext cx="5532093" cy="518633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4205F55-CC2F-4599-87C3-8AAA644B3700}"/>
              </a:ext>
            </a:extLst>
          </p:cNvPr>
          <p:cNvSpPr txBox="1"/>
          <p:nvPr/>
        </p:nvSpPr>
        <p:spPr>
          <a:xfrm>
            <a:off x="827584" y="2067694"/>
            <a:ext cx="4608512" cy="646331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04. </a:t>
            </a:r>
            <a:r>
              <a:rPr lang="ko-KR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모델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901B4-8C1A-47F9-919C-3AD600A2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0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네이버야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008" y="1104106"/>
            <a:ext cx="8928992" cy="4840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5776" y="3730642"/>
            <a:ext cx="340029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언제 땅이 꺼질지 몰라</a:t>
            </a:r>
            <a:r>
              <a:rPr lang="en-US" altLang="ko-KR" sz="1600" b="1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!!!!!!!!!!!!!!!</a:t>
            </a:r>
            <a:r>
              <a:rPr lang="ko-KR" altLang="en-US" sz="1600" b="1" dirty="0" err="1">
                <a:latin typeface="210 동화책 R" panose="02020603020101020101" pitchFamily="18" charset="-127"/>
                <a:ea typeface="210 동화책 R" panose="02020603020101020101" pitchFamily="18" charset="-127"/>
              </a:rPr>
              <a:t>ㅠㅠ</a:t>
            </a:r>
            <a:endParaRPr lang="ko-KR" altLang="en-US" sz="1600" b="1" dirty="0"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7861" y="4731990"/>
            <a:ext cx="128592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@</a:t>
            </a:r>
            <a:r>
              <a:rPr lang="ko-KR" altLang="en-US" sz="105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국민대학교</a:t>
            </a:r>
            <a:r>
              <a:rPr lang="en-US" altLang="ko-KR" sz="105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_</a:t>
            </a:r>
            <a:r>
              <a:rPr lang="ko-KR" altLang="en-US" sz="105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코딱지</a:t>
            </a:r>
          </a:p>
        </p:txBody>
      </p:sp>
      <p:pic>
        <p:nvPicPr>
          <p:cNvPr id="1026" name="Picture 2" descr="이미지: 텍스트">
            <a:extLst>
              <a:ext uri="{FF2B5EF4-FFF2-40B4-BE49-F238E27FC236}">
                <a16:creationId xmlns:a16="http://schemas.microsoft.com/office/drawing/2014/main" id="{61D22216-AC50-44EF-88E1-9F8FD2D8E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5"/>
          <a:stretch/>
        </p:blipFill>
        <p:spPr bwMode="auto">
          <a:xfrm>
            <a:off x="21224" y="4443958"/>
            <a:ext cx="804021" cy="6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9A9809-753E-444B-8E0A-3D3BA83A5379}"/>
              </a:ext>
            </a:extLst>
          </p:cNvPr>
          <p:cNvSpPr/>
          <p:nvPr/>
        </p:nvSpPr>
        <p:spPr>
          <a:xfrm>
            <a:off x="2699792" y="1188734"/>
            <a:ext cx="4405876" cy="2335570"/>
          </a:xfrm>
          <a:prstGeom prst="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</a:t>
            </a:r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딩</a:t>
            </a:r>
            <a:r>
              <a:rPr lang="en-US" altLang="ko-KR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  <a:p>
            <a:r>
              <a:rPr lang="ko-KR" altLang="en-US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딱</a:t>
            </a:r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히 어렵지 </a:t>
            </a:r>
            <a:endParaRPr lang="en-US" altLang="ko-KR"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않</a:t>
            </a:r>
            <a:r>
              <a:rPr lang="ko-KR" altLang="en-US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</a:t>
            </a:r>
            <a:r>
              <a:rPr lang="en-US" altLang="ko-KR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5BC9CDD-F3B0-4A63-8EE8-94416C10C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295094"/>
              </p:ext>
            </p:extLst>
          </p:nvPr>
        </p:nvGraphicFramePr>
        <p:xfrm>
          <a:off x="7092280" y="346320"/>
          <a:ext cx="1594519" cy="160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298">
                  <a:extLst>
                    <a:ext uri="{9D8B030D-6E8A-4147-A177-3AD203B41FA5}">
                      <a16:colId xmlns:a16="http://schemas.microsoft.com/office/drawing/2014/main" val="1552072487"/>
                    </a:ext>
                  </a:extLst>
                </a:gridCol>
                <a:gridCol w="543221">
                  <a:extLst>
                    <a:ext uri="{9D8B030D-6E8A-4147-A177-3AD203B41FA5}">
                      <a16:colId xmlns:a16="http://schemas.microsoft.com/office/drawing/2014/main" val="331371778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빅데이터경영통계</a:t>
                      </a:r>
                      <a:endParaRPr lang="ko-KR" altLang="en-US" sz="900" dirty="0">
                        <a:latin typeface="210 동화책 R" panose="02020603020101020101" pitchFamily="18" charset="-127"/>
                        <a:ea typeface="210 동화책 R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최유나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5690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빅데이터경영통계</a:t>
                      </a:r>
                      <a:endParaRPr lang="en-US" altLang="ko-KR" sz="900" dirty="0">
                        <a:latin typeface="210 동화책 R" panose="02020603020101020101" pitchFamily="18" charset="-127"/>
                        <a:ea typeface="210 동화책 R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이소연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29366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빅데이터경영통계</a:t>
                      </a:r>
                      <a:endParaRPr lang="ko-KR" altLang="en-US" sz="900" dirty="0">
                        <a:latin typeface="210 동화책 R" panose="02020603020101020101" pitchFamily="18" charset="-127"/>
                        <a:ea typeface="210 동화책 R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홍재성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9536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소프트웨어학과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최지희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11045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경영학과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이동훈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6200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국사학과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강가연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614852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사회학과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210 동화책 R" panose="02020603020101020101" pitchFamily="18" charset="-127"/>
                          <a:ea typeface="210 동화책 R" panose="02020603020101020101" pitchFamily="18" charset="-127"/>
                        </a:rPr>
                        <a:t>이석민</a:t>
                      </a:r>
                      <a:endParaRPr lang="ko-KR" altLang="en-US" sz="900" dirty="0">
                        <a:solidFill>
                          <a:schemeClr val="bg1">
                            <a:lumMod val="85000"/>
                          </a:schemeClr>
                        </a:solidFill>
                        <a:latin typeface="210 동화책 R" panose="02020603020101020101" pitchFamily="18" charset="-127"/>
                        <a:ea typeface="210 동화책 R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0735014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BBE09-6431-47D5-95EB-0ADAA81B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5C29FB95-8A4A-4752-83A7-0801D92FD560}"/>
              </a:ext>
            </a:extLst>
          </p:cNvPr>
          <p:cNvSpPr/>
          <p:nvPr/>
        </p:nvSpPr>
        <p:spPr>
          <a:xfrm>
            <a:off x="8172400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D5924AB6-BFF4-4A78-8390-C59AA6796CF2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8ACAA625-A225-4B24-8FD8-FB198E6CB9CC}"/>
              </a:ext>
            </a:extLst>
          </p:cNvPr>
          <p:cNvSpPr/>
          <p:nvPr/>
        </p:nvSpPr>
        <p:spPr>
          <a:xfrm>
            <a:off x="8172400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03748E9D-B006-4350-9A7B-EECC7EA10892}"/>
              </a:ext>
            </a:extLst>
          </p:cNvPr>
          <p:cNvSpPr/>
          <p:nvPr/>
        </p:nvSpPr>
        <p:spPr>
          <a:xfrm>
            <a:off x="8180867" y="2338792"/>
            <a:ext cx="881030" cy="28803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36D0F669-2089-4C60-B7E5-69B1807564BB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ADDFA-848A-4E9F-A5D6-65089BD312C6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04.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 결과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115DF3D-5B0A-4B3A-B14E-71361F7648A8}"/>
              </a:ext>
            </a:extLst>
          </p:cNvPr>
          <p:cNvSpPr/>
          <p:nvPr/>
        </p:nvSpPr>
        <p:spPr>
          <a:xfrm>
            <a:off x="2915817" y="328693"/>
            <a:ext cx="2736304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077DF6-DF3B-4EB0-A115-01BFF8745644}"/>
              </a:ext>
            </a:extLst>
          </p:cNvPr>
          <p:cNvSpPr txBox="1"/>
          <p:nvPr/>
        </p:nvSpPr>
        <p:spPr>
          <a:xfrm>
            <a:off x="2915818" y="371440"/>
            <a:ext cx="2736303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Data_set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split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DF8E68-EDC9-4C83-8F4D-7031CE938D2F}"/>
              </a:ext>
            </a:extLst>
          </p:cNvPr>
          <p:cNvSpPr txBox="1"/>
          <p:nvPr/>
        </p:nvSpPr>
        <p:spPr>
          <a:xfrm>
            <a:off x="4788024" y="4302264"/>
            <a:ext cx="4013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  <a:cs typeface="Arial" panose="020B0604020202020204" pitchFamily="34" charset="0"/>
              </a:rPr>
              <a:t>from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  <a:cs typeface="Arial" panose="020B0604020202020204" pitchFamily="34" charset="0"/>
              </a:rPr>
              <a:t>sklearn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  <a:cs typeface="Arial" panose="020B0604020202020204" pitchFamily="34" charset="0"/>
              </a:rPr>
              <a:t> import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  <a:cs typeface="Arial" panose="020B0604020202020204" pitchFamily="34" charset="0"/>
              </a:rPr>
              <a:t>train_test_split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  <a:cs typeface="Arial" panose="020B0604020202020204" pitchFamily="34" charset="0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  <a:p>
            <a:r>
              <a:rPr lang="en-US" altLang="ko-KR" sz="1600" dirty="0" err="1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Train_test_split</a:t>
            </a:r>
            <a:r>
              <a:rPr lang="en-US" altLang="ko-KR" sz="1600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모듈을 활용한 </a:t>
            </a:r>
            <a:endParaRPr lang="en-US" altLang="ko-KR" sz="1600" dirty="0">
              <a:solidFill>
                <a:schemeClr val="bg1"/>
              </a:solidFill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학습및테스트</a:t>
            </a:r>
            <a:r>
              <a:rPr lang="ko-KR" altLang="en-US" sz="1600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data </a:t>
            </a:r>
            <a:r>
              <a:rPr lang="ko-KR" altLang="en-US" sz="1600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구분하기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8E0B06-4F85-423C-AF23-61E52055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8" y="1186738"/>
            <a:ext cx="7699915" cy="313361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0ADD385-99BC-4BF7-B4D8-BF38BAB768DF}"/>
              </a:ext>
            </a:extLst>
          </p:cNvPr>
          <p:cNvGrpSpPr/>
          <p:nvPr/>
        </p:nvGrpSpPr>
        <p:grpSpPr>
          <a:xfrm>
            <a:off x="1856137" y="2142284"/>
            <a:ext cx="5925097" cy="1689606"/>
            <a:chOff x="1856137" y="2142284"/>
            <a:chExt cx="5925097" cy="16896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8872BB-F1CA-4A36-9F8D-46D41BD8886A}"/>
                </a:ext>
              </a:extLst>
            </p:cNvPr>
            <p:cNvSpPr/>
            <p:nvPr/>
          </p:nvSpPr>
          <p:spPr>
            <a:xfrm>
              <a:off x="1856137" y="2391730"/>
              <a:ext cx="5400600" cy="14401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2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KEY</a:t>
              </a:r>
              <a:r>
                <a:rPr lang="ko-KR" altLang="en-US" dirty="0">
                  <a:solidFill>
                    <a:schemeClr val="accent2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accent2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ERROR : </a:t>
              </a:r>
            </a:p>
            <a:p>
              <a:pPr algn="ctr"/>
              <a:endParaRPr lang="en-US" altLang="ko-KR" dirty="0">
                <a:latin typeface="210 동화책 R" panose="02020603020101020101" pitchFamily="18" charset="-127"/>
                <a:ea typeface="210 동화책 R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데이터셋의 </a:t>
              </a:r>
              <a:r>
                <a:rPr lang="ko-KR" altLang="en-US" dirty="0">
                  <a:solidFill>
                    <a:schemeClr val="accent2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크기가 작아  </a:t>
              </a:r>
              <a:r>
                <a:rPr lang="ko-KR" altLang="en-US" dirty="0"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테스트셋에 대한 성능 평가의 </a:t>
              </a:r>
              <a:r>
                <a:rPr lang="ko-KR" altLang="en-US" dirty="0">
                  <a:solidFill>
                    <a:schemeClr val="accent2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신뢰성</a:t>
              </a:r>
              <a:r>
                <a:rPr lang="ko-KR" altLang="en-US" dirty="0"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이 떨어지게 된다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56C3770-CC9D-4395-ADA4-B065DEF8D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85392">
              <a:off x="6469745" y="2142284"/>
              <a:ext cx="1311489" cy="1311489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D225DE-4BDD-4DF6-883D-41CF3EE7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070E9C7C-55F0-4A14-9039-DF857FB80A8D}"/>
              </a:ext>
            </a:extLst>
          </p:cNvPr>
          <p:cNvSpPr/>
          <p:nvPr/>
        </p:nvSpPr>
        <p:spPr>
          <a:xfrm>
            <a:off x="8172400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02012F65-5FCD-41DF-938A-602E7B06FF4F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대각선 방향 모서리 24">
            <a:extLst>
              <a:ext uri="{FF2B5EF4-FFF2-40B4-BE49-F238E27FC236}">
                <a16:creationId xmlns:a16="http://schemas.microsoft.com/office/drawing/2014/main" id="{0BDA9896-E02E-45AA-848D-B0B31B2E4DFA}"/>
              </a:ext>
            </a:extLst>
          </p:cNvPr>
          <p:cNvSpPr/>
          <p:nvPr/>
        </p:nvSpPr>
        <p:spPr>
          <a:xfrm>
            <a:off x="8172400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5F9B0F66-CBEA-4087-A745-5307C1B2EEA1}"/>
              </a:ext>
            </a:extLst>
          </p:cNvPr>
          <p:cNvSpPr/>
          <p:nvPr/>
        </p:nvSpPr>
        <p:spPr>
          <a:xfrm>
            <a:off x="8180867" y="2338792"/>
            <a:ext cx="881030" cy="28803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4ECD2F7-2929-4DD9-A4E9-9901145B9F7C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ADDFA-848A-4E9F-A5D6-65089BD312C6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04.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 결과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115DF3D-5B0A-4B3A-B14E-71361F7648A8}"/>
              </a:ext>
            </a:extLst>
          </p:cNvPr>
          <p:cNvSpPr/>
          <p:nvPr/>
        </p:nvSpPr>
        <p:spPr>
          <a:xfrm>
            <a:off x="2915817" y="328693"/>
            <a:ext cx="2736304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077DF6-DF3B-4EB0-A115-01BFF8745644}"/>
              </a:ext>
            </a:extLst>
          </p:cNvPr>
          <p:cNvSpPr txBox="1"/>
          <p:nvPr/>
        </p:nvSpPr>
        <p:spPr>
          <a:xfrm>
            <a:off x="2915818" y="371440"/>
            <a:ext cx="2736303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Data_set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split solution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23F6AC-9030-4C31-AD83-1105AFFEDF7B}"/>
              </a:ext>
            </a:extLst>
          </p:cNvPr>
          <p:cNvGrpSpPr/>
          <p:nvPr/>
        </p:nvGrpSpPr>
        <p:grpSpPr>
          <a:xfrm>
            <a:off x="1686483" y="2167575"/>
            <a:ext cx="5747712" cy="2827151"/>
            <a:chOff x="2699792" y="2015814"/>
            <a:chExt cx="6050161" cy="29759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7F94CC-CFE9-4A79-BC03-2328056440EE}"/>
                </a:ext>
              </a:extLst>
            </p:cNvPr>
            <p:cNvSpPr/>
            <p:nvPr/>
          </p:nvSpPr>
          <p:spPr>
            <a:xfrm>
              <a:off x="2701281" y="2015814"/>
              <a:ext cx="6048672" cy="2952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cross validation에 대한 이미지 검색결과">
              <a:extLst>
                <a:ext uri="{FF2B5EF4-FFF2-40B4-BE49-F238E27FC236}">
                  <a16:creationId xmlns:a16="http://schemas.microsoft.com/office/drawing/2014/main" id="{7E100206-EE66-4BA4-9F67-672F54A55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2015814"/>
              <a:ext cx="6031417" cy="2975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D952D18-15C4-4117-A374-BE620F9CBC78}"/>
              </a:ext>
            </a:extLst>
          </p:cNvPr>
          <p:cNvSpPr/>
          <p:nvPr/>
        </p:nvSpPr>
        <p:spPr>
          <a:xfrm>
            <a:off x="2987824" y="1481134"/>
            <a:ext cx="2664297" cy="119567"/>
          </a:xfrm>
          <a:prstGeom prst="round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14D28-074F-4F61-AAEB-4A657146C21B}"/>
              </a:ext>
            </a:extLst>
          </p:cNvPr>
          <p:cNvSpPr txBox="1"/>
          <p:nvPr/>
        </p:nvSpPr>
        <p:spPr>
          <a:xfrm>
            <a:off x="2915817" y="124726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K-fold cross validation</a:t>
            </a:r>
            <a:endParaRPr lang="ko-KR" altLang="en-US" dirty="0">
              <a:solidFill>
                <a:schemeClr val="bg1"/>
              </a:solidFill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4D195D-2BA4-49AA-ADCE-E7AE526393D5}"/>
              </a:ext>
            </a:extLst>
          </p:cNvPr>
          <p:cNvGrpSpPr/>
          <p:nvPr/>
        </p:nvGrpSpPr>
        <p:grpSpPr>
          <a:xfrm>
            <a:off x="1763688" y="1768469"/>
            <a:ext cx="5616624" cy="469344"/>
            <a:chOff x="471614" y="4369389"/>
            <a:chExt cx="5616624" cy="4693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A49D32-7F3E-4960-99E5-B0BBD7437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62" t="60533" r="38976" b="34600"/>
            <a:stretch/>
          </p:blipFill>
          <p:spPr>
            <a:xfrm>
              <a:off x="471614" y="4369389"/>
              <a:ext cx="5616624" cy="4693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B0D9F24-486F-49A0-A3C2-DFB39CBE8993}"/>
                </a:ext>
              </a:extLst>
            </p:cNvPr>
            <p:cNvSpPr/>
            <p:nvPr/>
          </p:nvSpPr>
          <p:spPr>
            <a:xfrm>
              <a:off x="2564243" y="4612528"/>
              <a:ext cx="161821" cy="16182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14CF9-9A1B-4AA3-9E89-4F67F374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889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대각선 방향 모서리 30">
            <a:extLst>
              <a:ext uri="{FF2B5EF4-FFF2-40B4-BE49-F238E27FC236}">
                <a16:creationId xmlns:a16="http://schemas.microsoft.com/office/drawing/2014/main" id="{474E2B38-0A4D-4732-9250-3DB8C168C9EA}"/>
              </a:ext>
            </a:extLst>
          </p:cNvPr>
          <p:cNvSpPr/>
          <p:nvPr/>
        </p:nvSpPr>
        <p:spPr>
          <a:xfrm>
            <a:off x="8172400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대각선 방향 모서리 31">
            <a:extLst>
              <a:ext uri="{FF2B5EF4-FFF2-40B4-BE49-F238E27FC236}">
                <a16:creationId xmlns:a16="http://schemas.microsoft.com/office/drawing/2014/main" id="{D812AFC4-031C-4432-B00A-A7F0743BDE3F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대각선 방향 모서리 32">
            <a:extLst>
              <a:ext uri="{FF2B5EF4-FFF2-40B4-BE49-F238E27FC236}">
                <a16:creationId xmlns:a16="http://schemas.microsoft.com/office/drawing/2014/main" id="{CAADAF30-F665-4032-871A-8261C38611C8}"/>
              </a:ext>
            </a:extLst>
          </p:cNvPr>
          <p:cNvSpPr/>
          <p:nvPr/>
        </p:nvSpPr>
        <p:spPr>
          <a:xfrm>
            <a:off x="8172400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42AB6157-38F9-40EB-828D-11C6AEEA1E1B}"/>
              </a:ext>
            </a:extLst>
          </p:cNvPr>
          <p:cNvSpPr/>
          <p:nvPr/>
        </p:nvSpPr>
        <p:spPr>
          <a:xfrm>
            <a:off x="8180867" y="2338792"/>
            <a:ext cx="881030" cy="28803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C5524E70-FDBD-4C9A-9000-5054D5CD74C2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28184" y="-725963"/>
            <a:ext cx="2177616" cy="338554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최종 선정 모델 </a:t>
            </a:r>
            <a:r>
              <a:rPr lang="en-US" altLang="ko-KR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LIST</a:t>
            </a:r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</a:t>
            </a:r>
            <a:endParaRPr lang="en-US" altLang="ko-KR" sz="1600" b="1" dirty="0">
              <a:solidFill>
                <a:schemeClr val="tx2">
                  <a:lumMod val="20000"/>
                  <a:lumOff val="8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78B7644-5C70-48AF-A908-CE62B4EFA4FA}"/>
              </a:ext>
            </a:extLst>
          </p:cNvPr>
          <p:cNvSpPr/>
          <p:nvPr/>
        </p:nvSpPr>
        <p:spPr>
          <a:xfrm>
            <a:off x="701377" y="1507098"/>
            <a:ext cx="1526260" cy="66759"/>
          </a:xfrm>
          <a:prstGeom prst="round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837350-F2F8-474E-88F2-87F66F860232}"/>
              </a:ext>
            </a:extLst>
          </p:cNvPr>
          <p:cNvSpPr txBox="1"/>
          <p:nvPr/>
        </p:nvSpPr>
        <p:spPr>
          <a:xfrm>
            <a:off x="614864" y="1250850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Decision Tree</a:t>
            </a:r>
            <a:endParaRPr lang="ko-KR" altLang="en-US" dirty="0">
              <a:solidFill>
                <a:schemeClr val="bg1"/>
              </a:solidFill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B89E4A-9720-42CE-BDE1-BA0529B2D422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04.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 결과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904F7AE-35A9-41C6-9DB5-6ADEFAED3FC6}"/>
              </a:ext>
            </a:extLst>
          </p:cNvPr>
          <p:cNvSpPr/>
          <p:nvPr/>
        </p:nvSpPr>
        <p:spPr>
          <a:xfrm>
            <a:off x="2915817" y="328693"/>
            <a:ext cx="2736304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FF9B5-5C40-48B5-B41C-609918CBEE8B}"/>
              </a:ext>
            </a:extLst>
          </p:cNvPr>
          <p:cNvSpPr txBox="1"/>
          <p:nvPr/>
        </p:nvSpPr>
        <p:spPr>
          <a:xfrm>
            <a:off x="2915818" y="371440"/>
            <a:ext cx="2736303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최종 모델 선정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list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77A80A-6B45-4DBB-B924-C74E67394383}"/>
              </a:ext>
            </a:extLst>
          </p:cNvPr>
          <p:cNvSpPr/>
          <p:nvPr/>
        </p:nvSpPr>
        <p:spPr>
          <a:xfrm>
            <a:off x="2792032" y="3115812"/>
            <a:ext cx="1800200" cy="64618"/>
          </a:xfrm>
          <a:prstGeom prst="round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71587-3DBA-490D-9845-D2E0B6FDF1E1}"/>
              </a:ext>
            </a:extLst>
          </p:cNvPr>
          <p:cNvSpPr txBox="1"/>
          <p:nvPr/>
        </p:nvSpPr>
        <p:spPr>
          <a:xfrm>
            <a:off x="2641094" y="2836065"/>
            <a:ext cx="212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Random forest</a:t>
            </a:r>
            <a:endParaRPr lang="ko-KR" altLang="en-US" dirty="0">
              <a:solidFill>
                <a:schemeClr val="bg1"/>
              </a:solidFill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</p:txBody>
      </p:sp>
      <p:pic>
        <p:nvPicPr>
          <p:cNvPr id="28" name="Picture 2" descr="랜덤포레스트에 대한 이미지 검색결과">
            <a:extLst>
              <a:ext uri="{FF2B5EF4-FFF2-40B4-BE49-F238E27FC236}">
                <a16:creationId xmlns:a16="http://schemas.microsoft.com/office/drawing/2014/main" id="{655D2A42-43EB-4064-9777-925F4685B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3316157"/>
            <a:ext cx="2345539" cy="163121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01F250D-30AC-46E5-A94E-93A68CECF622}"/>
              </a:ext>
            </a:extLst>
          </p:cNvPr>
          <p:cNvCxnSpPr>
            <a:cxnSpLocks/>
          </p:cNvCxnSpPr>
          <p:nvPr/>
        </p:nvCxnSpPr>
        <p:spPr>
          <a:xfrm rot="10800000">
            <a:off x="2468977" y="1521392"/>
            <a:ext cx="4331968" cy="601377"/>
          </a:xfrm>
          <a:prstGeom prst="bentConnector3">
            <a:avLst>
              <a:gd name="adj1" fmla="val 50000"/>
            </a:avLst>
          </a:prstGeom>
          <a:ln w="38100">
            <a:prstDash val="dash"/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D8247FC-BBC7-430B-BBBC-3D978B93F7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15839" y="2626824"/>
            <a:ext cx="1892470" cy="1419807"/>
          </a:xfrm>
          <a:prstGeom prst="bentConnector3">
            <a:avLst>
              <a:gd name="adj1" fmla="val 50000"/>
            </a:avLst>
          </a:prstGeom>
          <a:ln w="38100">
            <a:prstDash val="dash"/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2F4D56-31DE-43F6-9850-0F6585DA1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695428"/>
              </p:ext>
            </p:extLst>
          </p:nvPr>
        </p:nvGraphicFramePr>
        <p:xfrm>
          <a:off x="6444208" y="1491630"/>
          <a:ext cx="2223115" cy="282231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347787">
                  <a:extLst>
                    <a:ext uri="{9D8B030D-6E8A-4147-A177-3AD203B41FA5}">
                      <a16:colId xmlns:a16="http://schemas.microsoft.com/office/drawing/2014/main" val="309682193"/>
                    </a:ext>
                  </a:extLst>
                </a:gridCol>
                <a:gridCol w="875328">
                  <a:extLst>
                    <a:ext uri="{9D8B030D-6E8A-4147-A177-3AD203B41FA5}">
                      <a16:colId xmlns:a16="http://schemas.microsoft.com/office/drawing/2014/main" val="852050412"/>
                    </a:ext>
                  </a:extLst>
                </a:gridCol>
              </a:tblGrid>
              <a:tr h="376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알고리즘</a:t>
                      </a: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1674664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Decision Tree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0.94/0.66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798265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Random forest</a:t>
                      </a:r>
                      <a:endParaRPr lang="ko-KR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0.82/0.80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81541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Xgb</a:t>
                      </a:r>
                      <a:r>
                        <a:rPr lang="en-US" alt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</a:t>
                      </a:r>
                      <a:endParaRPr lang="ko-KR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 </a:t>
                      </a: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1534263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0" kern="10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Gbm</a:t>
                      </a:r>
                      <a:r>
                        <a:rPr lang="en-US" alt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모델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05502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앙상블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 </a:t>
                      </a: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215383"/>
                  </a:ext>
                </a:extLst>
              </a:tr>
            </a:tbl>
          </a:graphicData>
        </a:graphic>
      </p:graphicFrame>
      <p:pic>
        <p:nvPicPr>
          <p:cNvPr id="10242" name="Picture 2" descr="관련 이미지">
            <a:extLst>
              <a:ext uri="{FF2B5EF4-FFF2-40B4-BE49-F238E27FC236}">
                <a16:creationId xmlns:a16="http://schemas.microsoft.com/office/drawing/2014/main" id="{841BA3C6-0C37-43A8-BDA4-D996F8EA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3" y="1661264"/>
            <a:ext cx="3467214" cy="1074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162897-8494-424D-9DC4-B1C44594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01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대각선 방향 모서리 32">
            <a:extLst>
              <a:ext uri="{FF2B5EF4-FFF2-40B4-BE49-F238E27FC236}">
                <a16:creationId xmlns:a16="http://schemas.microsoft.com/office/drawing/2014/main" id="{F24AF72B-CADF-427D-AB91-A7C36631B552}"/>
              </a:ext>
            </a:extLst>
          </p:cNvPr>
          <p:cNvSpPr/>
          <p:nvPr/>
        </p:nvSpPr>
        <p:spPr>
          <a:xfrm>
            <a:off x="8172400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EBA293F0-0C58-45E7-9E04-9D692BAC0D04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대각선 방향 모서리 34">
            <a:extLst>
              <a:ext uri="{FF2B5EF4-FFF2-40B4-BE49-F238E27FC236}">
                <a16:creationId xmlns:a16="http://schemas.microsoft.com/office/drawing/2014/main" id="{16389DFC-3352-4782-AB84-F623F3677148}"/>
              </a:ext>
            </a:extLst>
          </p:cNvPr>
          <p:cNvSpPr/>
          <p:nvPr/>
        </p:nvSpPr>
        <p:spPr>
          <a:xfrm>
            <a:off x="8172400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대각선 방향 모서리 35">
            <a:extLst>
              <a:ext uri="{FF2B5EF4-FFF2-40B4-BE49-F238E27FC236}">
                <a16:creationId xmlns:a16="http://schemas.microsoft.com/office/drawing/2014/main" id="{AC85E263-2C4F-4E14-A491-C44B24074095}"/>
              </a:ext>
            </a:extLst>
          </p:cNvPr>
          <p:cNvSpPr/>
          <p:nvPr/>
        </p:nvSpPr>
        <p:spPr>
          <a:xfrm>
            <a:off x="8180867" y="2338792"/>
            <a:ext cx="881030" cy="28803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한쪽 모서리 18">
            <a:extLst>
              <a:ext uri="{FF2B5EF4-FFF2-40B4-BE49-F238E27FC236}">
                <a16:creationId xmlns:a16="http://schemas.microsoft.com/office/drawing/2014/main" id="{9D955032-FDCC-4C9D-943D-FD702528ECCD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28184" y="-725963"/>
            <a:ext cx="2177616" cy="338554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최종 선정 모델 </a:t>
            </a:r>
            <a:r>
              <a:rPr lang="en-US" altLang="ko-KR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LIST</a:t>
            </a:r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</a:t>
            </a:r>
            <a:endParaRPr lang="en-US" altLang="ko-KR" sz="1600" b="1" dirty="0">
              <a:solidFill>
                <a:schemeClr val="tx2">
                  <a:lumMod val="20000"/>
                  <a:lumOff val="8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B89E4A-9720-42CE-BDE1-BA0529B2D422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04.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 결과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904F7AE-35A9-41C6-9DB5-6ADEFAED3FC6}"/>
              </a:ext>
            </a:extLst>
          </p:cNvPr>
          <p:cNvSpPr/>
          <p:nvPr/>
        </p:nvSpPr>
        <p:spPr>
          <a:xfrm>
            <a:off x="2915817" y="328693"/>
            <a:ext cx="2736304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FF9B5-5C40-48B5-B41C-609918CBEE8B}"/>
              </a:ext>
            </a:extLst>
          </p:cNvPr>
          <p:cNvSpPr txBox="1"/>
          <p:nvPr/>
        </p:nvSpPr>
        <p:spPr>
          <a:xfrm>
            <a:off x="2915818" y="371440"/>
            <a:ext cx="2736303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최종 모델 선정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list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77A80A-6B45-4DBB-B924-C74E67394383}"/>
              </a:ext>
            </a:extLst>
          </p:cNvPr>
          <p:cNvSpPr/>
          <p:nvPr/>
        </p:nvSpPr>
        <p:spPr>
          <a:xfrm>
            <a:off x="735424" y="1428089"/>
            <a:ext cx="1217214" cy="88760"/>
          </a:xfrm>
          <a:prstGeom prst="round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71587-3DBA-490D-9845-D2E0B6FDF1E1}"/>
              </a:ext>
            </a:extLst>
          </p:cNvPr>
          <p:cNvSpPr txBox="1"/>
          <p:nvPr/>
        </p:nvSpPr>
        <p:spPr>
          <a:xfrm>
            <a:off x="299367" y="1174795"/>
            <a:ext cx="212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GBM </a:t>
            </a:r>
            <a:r>
              <a: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모델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D8247FC-BBC7-430B-BBBC-3D978B93F7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52122" y="3579862"/>
            <a:ext cx="1111911" cy="650823"/>
          </a:xfrm>
          <a:prstGeom prst="bentConnector3">
            <a:avLst>
              <a:gd name="adj1" fmla="val 50000"/>
            </a:avLst>
          </a:prstGeom>
          <a:ln w="38100">
            <a:prstDash val="dash"/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한쪽 모서리 30">
            <a:extLst>
              <a:ext uri="{FF2B5EF4-FFF2-40B4-BE49-F238E27FC236}">
                <a16:creationId xmlns:a16="http://schemas.microsoft.com/office/drawing/2014/main" id="{B1279208-1DF1-4A35-9B65-451025F90A48}"/>
              </a:ext>
            </a:extLst>
          </p:cNvPr>
          <p:cNvSpPr/>
          <p:nvPr/>
        </p:nvSpPr>
        <p:spPr>
          <a:xfrm>
            <a:off x="3505421" y="2769698"/>
            <a:ext cx="2086770" cy="1991877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1907BEC-E765-47EF-9BF8-F50BE7F55750}"/>
              </a:ext>
            </a:extLst>
          </p:cNvPr>
          <p:cNvSpPr/>
          <p:nvPr/>
        </p:nvSpPr>
        <p:spPr>
          <a:xfrm>
            <a:off x="3600480" y="3071024"/>
            <a:ext cx="1176488" cy="63335"/>
          </a:xfrm>
          <a:prstGeom prst="round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32533FC-F250-46F0-B4D5-9D7434E7A4CE}"/>
              </a:ext>
            </a:extLst>
          </p:cNvPr>
          <p:cNvCxnSpPr>
            <a:cxnSpLocks/>
          </p:cNvCxnSpPr>
          <p:nvPr/>
        </p:nvCxnSpPr>
        <p:spPr>
          <a:xfrm rot="10800000">
            <a:off x="2214351" y="1350367"/>
            <a:ext cx="4590256" cy="1747113"/>
          </a:xfrm>
          <a:prstGeom prst="bentConnector3">
            <a:avLst>
              <a:gd name="adj1" fmla="val 21068"/>
            </a:avLst>
          </a:prstGeom>
          <a:ln w="38100">
            <a:prstDash val="dash"/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Picture 4" descr="xgb모델에 대한 이미지 검색결과">
            <a:extLst>
              <a:ext uri="{FF2B5EF4-FFF2-40B4-BE49-F238E27FC236}">
                <a16:creationId xmlns:a16="http://schemas.microsoft.com/office/drawing/2014/main" id="{7EAC2CC1-B2F4-4D50-AF5A-4AADB292A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17" y="3325362"/>
            <a:ext cx="3126101" cy="161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2DAFD86E-A0EA-41EC-8FD8-BE196FBB7C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0" y="1722877"/>
            <a:ext cx="3239008" cy="11736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A2964F-C181-4616-8398-5C200E65993F}"/>
              </a:ext>
            </a:extLst>
          </p:cNvPr>
          <p:cNvSpPr txBox="1"/>
          <p:nvPr/>
        </p:nvSpPr>
        <p:spPr>
          <a:xfrm>
            <a:off x="3146130" y="2792999"/>
            <a:ext cx="212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XGB </a:t>
            </a:r>
            <a:r>
              <a: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모델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F8C5895-45F3-4A50-A8D9-431A8F10E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010688"/>
              </p:ext>
            </p:extLst>
          </p:nvPr>
        </p:nvGraphicFramePr>
        <p:xfrm>
          <a:off x="6444208" y="1491630"/>
          <a:ext cx="2223115" cy="282231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347787">
                  <a:extLst>
                    <a:ext uri="{9D8B030D-6E8A-4147-A177-3AD203B41FA5}">
                      <a16:colId xmlns:a16="http://schemas.microsoft.com/office/drawing/2014/main" val="309682193"/>
                    </a:ext>
                  </a:extLst>
                </a:gridCol>
                <a:gridCol w="875328">
                  <a:extLst>
                    <a:ext uri="{9D8B030D-6E8A-4147-A177-3AD203B41FA5}">
                      <a16:colId xmlns:a16="http://schemas.microsoft.com/office/drawing/2014/main" val="852050412"/>
                    </a:ext>
                  </a:extLst>
                </a:gridCol>
              </a:tblGrid>
              <a:tr h="376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알고리즘</a:t>
                      </a: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1674664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Decision Tree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0.94/0.66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798265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Random forest</a:t>
                      </a:r>
                      <a:endParaRPr lang="ko-KR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0.84/0.86 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81541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Xgb</a:t>
                      </a:r>
                      <a:r>
                        <a:rPr lang="en-US" alt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</a:t>
                      </a:r>
                      <a:endParaRPr lang="ko-KR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0.80/0.86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1534263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0" kern="10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Gbm</a:t>
                      </a:r>
                      <a:r>
                        <a:rPr lang="en-US" alt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모델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0.79/0.92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05502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앙상블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 </a:t>
                      </a: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21538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85EE7B-55A5-445F-908A-14655131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77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대각선 방향 모서리 32">
            <a:extLst>
              <a:ext uri="{FF2B5EF4-FFF2-40B4-BE49-F238E27FC236}">
                <a16:creationId xmlns:a16="http://schemas.microsoft.com/office/drawing/2014/main" id="{F24AF72B-CADF-427D-AB91-A7C36631B552}"/>
              </a:ext>
            </a:extLst>
          </p:cNvPr>
          <p:cNvSpPr/>
          <p:nvPr/>
        </p:nvSpPr>
        <p:spPr>
          <a:xfrm>
            <a:off x="8172400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EBA293F0-0C58-45E7-9E04-9D692BAC0D04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대각선 방향 모서리 34">
            <a:extLst>
              <a:ext uri="{FF2B5EF4-FFF2-40B4-BE49-F238E27FC236}">
                <a16:creationId xmlns:a16="http://schemas.microsoft.com/office/drawing/2014/main" id="{16389DFC-3352-4782-AB84-F623F3677148}"/>
              </a:ext>
            </a:extLst>
          </p:cNvPr>
          <p:cNvSpPr/>
          <p:nvPr/>
        </p:nvSpPr>
        <p:spPr>
          <a:xfrm>
            <a:off x="8172400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대각선 방향 모서리 35">
            <a:extLst>
              <a:ext uri="{FF2B5EF4-FFF2-40B4-BE49-F238E27FC236}">
                <a16:creationId xmlns:a16="http://schemas.microsoft.com/office/drawing/2014/main" id="{AC85E263-2C4F-4E14-A491-C44B24074095}"/>
              </a:ext>
            </a:extLst>
          </p:cNvPr>
          <p:cNvSpPr/>
          <p:nvPr/>
        </p:nvSpPr>
        <p:spPr>
          <a:xfrm>
            <a:off x="8180867" y="2338792"/>
            <a:ext cx="881030" cy="28803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한쪽 모서리 18">
            <a:extLst>
              <a:ext uri="{FF2B5EF4-FFF2-40B4-BE49-F238E27FC236}">
                <a16:creationId xmlns:a16="http://schemas.microsoft.com/office/drawing/2014/main" id="{9D955032-FDCC-4C9D-943D-FD702528ECCD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28184" y="-725963"/>
            <a:ext cx="2177616" cy="338554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최종 선정 모델 </a:t>
            </a:r>
            <a:r>
              <a:rPr lang="en-US" altLang="ko-KR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LIST</a:t>
            </a:r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</a:t>
            </a:r>
            <a:endParaRPr lang="en-US" altLang="ko-KR" sz="1600" b="1" dirty="0">
              <a:solidFill>
                <a:schemeClr val="tx2">
                  <a:lumMod val="20000"/>
                  <a:lumOff val="8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78B7644-5C70-48AF-A908-CE62B4EFA4FA}"/>
              </a:ext>
            </a:extLst>
          </p:cNvPr>
          <p:cNvSpPr/>
          <p:nvPr/>
        </p:nvSpPr>
        <p:spPr>
          <a:xfrm>
            <a:off x="2903122" y="1393033"/>
            <a:ext cx="1224136" cy="66759"/>
          </a:xfrm>
          <a:prstGeom prst="round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837350-F2F8-474E-88F2-87F66F860232}"/>
              </a:ext>
            </a:extLst>
          </p:cNvPr>
          <p:cNvSpPr txBox="1"/>
          <p:nvPr/>
        </p:nvSpPr>
        <p:spPr>
          <a:xfrm>
            <a:off x="2627783" y="1059582"/>
            <a:ext cx="1728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앙상블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B89E4A-9720-42CE-BDE1-BA0529B2D422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04.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 결과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904F7AE-35A9-41C6-9DB5-6ADEFAED3FC6}"/>
              </a:ext>
            </a:extLst>
          </p:cNvPr>
          <p:cNvSpPr/>
          <p:nvPr/>
        </p:nvSpPr>
        <p:spPr>
          <a:xfrm>
            <a:off x="2915817" y="328693"/>
            <a:ext cx="2736304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FF9B5-5C40-48B5-B41C-609918CBEE8B}"/>
              </a:ext>
            </a:extLst>
          </p:cNvPr>
          <p:cNvSpPr txBox="1"/>
          <p:nvPr/>
        </p:nvSpPr>
        <p:spPr>
          <a:xfrm>
            <a:off x="2915818" y="371440"/>
            <a:ext cx="2736303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최종 모델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Ensemble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EC5EF38-22A2-45AC-B3E4-C2092634447D}"/>
              </a:ext>
            </a:extLst>
          </p:cNvPr>
          <p:cNvCxnSpPr>
            <a:cxnSpLocks/>
          </p:cNvCxnSpPr>
          <p:nvPr/>
        </p:nvCxnSpPr>
        <p:spPr>
          <a:xfrm rot="10800000">
            <a:off x="4139954" y="1275608"/>
            <a:ext cx="3096343" cy="2768971"/>
          </a:xfrm>
          <a:prstGeom prst="bentConnector3">
            <a:avLst>
              <a:gd name="adj1" fmla="val 50000"/>
            </a:avLst>
          </a:prstGeom>
          <a:ln w="38100">
            <a:prstDash val="dash"/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2" name="Picture 4" descr="앙상블 알고리즘에 대한 이미지 검색결과">
            <a:extLst>
              <a:ext uri="{FF2B5EF4-FFF2-40B4-BE49-F238E27FC236}">
                <a16:creationId xmlns:a16="http://schemas.microsoft.com/office/drawing/2014/main" id="{E9518960-0844-45B5-9B5E-F07742AD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032" y="1698260"/>
            <a:ext cx="2203693" cy="242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FFF8CD-CC29-48CA-9C88-92DF94F7203A}"/>
              </a:ext>
            </a:extLst>
          </p:cNvPr>
          <p:cNvSpPr/>
          <p:nvPr/>
        </p:nvSpPr>
        <p:spPr>
          <a:xfrm>
            <a:off x="212470" y="1970133"/>
            <a:ext cx="1451116" cy="4651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210 자연주의 R" panose="02020603020101020101" pitchFamily="18" charset="-127"/>
                <a:ea typeface="210 자연주의 R" panose="02020603020101020101" pitchFamily="18" charset="-127"/>
              </a:rPr>
              <a:t>XGB </a:t>
            </a:r>
            <a:r>
              <a:rPr lang="ko-KR" altLang="en-US" dirty="0">
                <a:latin typeface="210 자연주의 R" panose="02020603020101020101" pitchFamily="18" charset="-127"/>
                <a:ea typeface="210 자연주의 R" panose="02020603020101020101" pitchFamily="18" charset="-127"/>
              </a:rPr>
              <a:t>모델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01BDAA-C760-4CEA-8346-5224612D601D}"/>
              </a:ext>
            </a:extLst>
          </p:cNvPr>
          <p:cNvSpPr/>
          <p:nvPr/>
        </p:nvSpPr>
        <p:spPr>
          <a:xfrm>
            <a:off x="212470" y="2532756"/>
            <a:ext cx="1451116" cy="61505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210 자연주의 R" panose="02020603020101020101" pitchFamily="18" charset="-127"/>
                <a:ea typeface="210 자연주의 R" panose="02020603020101020101" pitchFamily="18" charset="-127"/>
              </a:rPr>
              <a:t>Random forest</a:t>
            </a:r>
            <a:endParaRPr lang="ko-KR" altLang="en-US" dirty="0">
              <a:latin typeface="210 자연주의 R" panose="02020603020101020101" pitchFamily="18" charset="-127"/>
              <a:ea typeface="210 자연주의 R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A10F9C6-1B53-4D02-8E76-39ED261CC93F}"/>
              </a:ext>
            </a:extLst>
          </p:cNvPr>
          <p:cNvSpPr/>
          <p:nvPr/>
        </p:nvSpPr>
        <p:spPr>
          <a:xfrm>
            <a:off x="212470" y="3249237"/>
            <a:ext cx="1451116" cy="4651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210 자연주의 R" panose="02020603020101020101" pitchFamily="18" charset="-127"/>
                <a:ea typeface="210 자연주의 R" panose="02020603020101020101" pitchFamily="18" charset="-127"/>
              </a:rPr>
              <a:t>GBM </a:t>
            </a:r>
            <a:r>
              <a:rPr lang="ko-KR" altLang="en-US" dirty="0">
                <a:latin typeface="210 자연주의 R" panose="02020603020101020101" pitchFamily="18" charset="-127"/>
                <a:ea typeface="210 자연주의 R" panose="02020603020101020101" pitchFamily="18" charset="-127"/>
              </a:rPr>
              <a:t>모델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CF689575-37D4-4351-9D3E-C5E076DDD6C7}"/>
              </a:ext>
            </a:extLst>
          </p:cNvPr>
          <p:cNvSpPr/>
          <p:nvPr/>
        </p:nvSpPr>
        <p:spPr>
          <a:xfrm>
            <a:off x="1761793" y="2037607"/>
            <a:ext cx="361935" cy="1601110"/>
          </a:xfrm>
          <a:custGeom>
            <a:avLst/>
            <a:gdLst>
              <a:gd name="connsiteX0" fmla="*/ 0 w 361935"/>
              <a:gd name="connsiteY0" fmla="*/ 0 h 1601110"/>
              <a:gd name="connsiteX1" fmla="*/ 180968 w 361935"/>
              <a:gd name="connsiteY1" fmla="*/ 154217 h 1601110"/>
              <a:gd name="connsiteX2" fmla="*/ 180968 w 361935"/>
              <a:gd name="connsiteY2" fmla="*/ 629398 h 1601110"/>
              <a:gd name="connsiteX3" fmla="*/ 361936 w 361935"/>
              <a:gd name="connsiteY3" fmla="*/ 783615 h 1601110"/>
              <a:gd name="connsiteX4" fmla="*/ 180968 w 361935"/>
              <a:gd name="connsiteY4" fmla="*/ 937832 h 1601110"/>
              <a:gd name="connsiteX5" fmla="*/ 180968 w 361935"/>
              <a:gd name="connsiteY5" fmla="*/ 1446893 h 1601110"/>
              <a:gd name="connsiteX6" fmla="*/ 0 w 361935"/>
              <a:gd name="connsiteY6" fmla="*/ 1601110 h 1601110"/>
              <a:gd name="connsiteX7" fmla="*/ 0 w 361935"/>
              <a:gd name="connsiteY7" fmla="*/ 1035384 h 1601110"/>
              <a:gd name="connsiteX8" fmla="*/ 0 w 361935"/>
              <a:gd name="connsiteY8" fmla="*/ 533703 h 1601110"/>
              <a:gd name="connsiteX9" fmla="*/ 0 w 361935"/>
              <a:gd name="connsiteY9" fmla="*/ 0 h 1601110"/>
              <a:gd name="connsiteX0" fmla="*/ 0 w 361935"/>
              <a:gd name="connsiteY0" fmla="*/ 0 h 1601110"/>
              <a:gd name="connsiteX1" fmla="*/ 180968 w 361935"/>
              <a:gd name="connsiteY1" fmla="*/ 154217 h 1601110"/>
              <a:gd name="connsiteX2" fmla="*/ 180968 w 361935"/>
              <a:gd name="connsiteY2" fmla="*/ 629398 h 1601110"/>
              <a:gd name="connsiteX3" fmla="*/ 361936 w 361935"/>
              <a:gd name="connsiteY3" fmla="*/ 783615 h 1601110"/>
              <a:gd name="connsiteX4" fmla="*/ 180968 w 361935"/>
              <a:gd name="connsiteY4" fmla="*/ 937832 h 1601110"/>
              <a:gd name="connsiteX5" fmla="*/ 180968 w 361935"/>
              <a:gd name="connsiteY5" fmla="*/ 1446893 h 1601110"/>
              <a:gd name="connsiteX6" fmla="*/ 0 w 361935"/>
              <a:gd name="connsiteY6" fmla="*/ 1601110 h 16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935" h="1601110" stroke="0" extrusionOk="0">
                <a:moveTo>
                  <a:pt x="0" y="0"/>
                </a:moveTo>
                <a:cubicBezTo>
                  <a:pt x="89199" y="-6629"/>
                  <a:pt x="165983" y="74669"/>
                  <a:pt x="180968" y="154217"/>
                </a:cubicBezTo>
                <a:cubicBezTo>
                  <a:pt x="160400" y="265431"/>
                  <a:pt x="170706" y="467066"/>
                  <a:pt x="180968" y="629398"/>
                </a:cubicBezTo>
                <a:cubicBezTo>
                  <a:pt x="163752" y="701475"/>
                  <a:pt x="260354" y="786973"/>
                  <a:pt x="361936" y="783615"/>
                </a:cubicBezTo>
                <a:cubicBezTo>
                  <a:pt x="262178" y="798319"/>
                  <a:pt x="178394" y="844370"/>
                  <a:pt x="180968" y="937832"/>
                </a:cubicBezTo>
                <a:cubicBezTo>
                  <a:pt x="159229" y="1078028"/>
                  <a:pt x="201596" y="1260036"/>
                  <a:pt x="180968" y="1446893"/>
                </a:cubicBezTo>
                <a:cubicBezTo>
                  <a:pt x="164859" y="1547231"/>
                  <a:pt x="99090" y="1592943"/>
                  <a:pt x="0" y="1601110"/>
                </a:cubicBezTo>
                <a:cubicBezTo>
                  <a:pt x="-11121" y="1432839"/>
                  <a:pt x="21253" y="1173069"/>
                  <a:pt x="0" y="1035384"/>
                </a:cubicBezTo>
                <a:cubicBezTo>
                  <a:pt x="-21253" y="897699"/>
                  <a:pt x="-13161" y="764908"/>
                  <a:pt x="0" y="533703"/>
                </a:cubicBezTo>
                <a:cubicBezTo>
                  <a:pt x="13161" y="302498"/>
                  <a:pt x="15340" y="177037"/>
                  <a:pt x="0" y="0"/>
                </a:cubicBezTo>
                <a:close/>
              </a:path>
              <a:path w="361935" h="1601110" fill="none" extrusionOk="0">
                <a:moveTo>
                  <a:pt x="0" y="0"/>
                </a:moveTo>
                <a:cubicBezTo>
                  <a:pt x="102891" y="9147"/>
                  <a:pt x="192351" y="57797"/>
                  <a:pt x="180968" y="154217"/>
                </a:cubicBezTo>
                <a:cubicBezTo>
                  <a:pt x="162793" y="310413"/>
                  <a:pt x="174941" y="419422"/>
                  <a:pt x="180968" y="629398"/>
                </a:cubicBezTo>
                <a:cubicBezTo>
                  <a:pt x="183129" y="704406"/>
                  <a:pt x="244991" y="786406"/>
                  <a:pt x="361936" y="783615"/>
                </a:cubicBezTo>
                <a:cubicBezTo>
                  <a:pt x="254825" y="778672"/>
                  <a:pt x="164581" y="851497"/>
                  <a:pt x="180968" y="937832"/>
                </a:cubicBezTo>
                <a:cubicBezTo>
                  <a:pt x="194732" y="1188102"/>
                  <a:pt x="186244" y="1309999"/>
                  <a:pt x="180968" y="1446893"/>
                </a:cubicBezTo>
                <a:cubicBezTo>
                  <a:pt x="194388" y="1529339"/>
                  <a:pt x="119607" y="1604304"/>
                  <a:pt x="0" y="1601110"/>
                </a:cubicBezTo>
              </a:path>
            </a:pathLst>
          </a:custGeom>
          <a:noFill/>
          <a:ln w="317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42609"/>
                      <a:gd name="adj2" fmla="val 4894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1CD633E-2A18-416C-A96B-B7055957D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461128"/>
              </p:ext>
            </p:extLst>
          </p:nvPr>
        </p:nvGraphicFramePr>
        <p:xfrm>
          <a:off x="6035914" y="1546309"/>
          <a:ext cx="2491772" cy="3113673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510663">
                  <a:extLst>
                    <a:ext uri="{9D8B030D-6E8A-4147-A177-3AD203B41FA5}">
                      <a16:colId xmlns:a16="http://schemas.microsoft.com/office/drawing/2014/main" val="309682193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852050412"/>
                    </a:ext>
                  </a:extLst>
                </a:gridCol>
              </a:tblGrid>
              <a:tr h="376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알고리즘</a:t>
                      </a: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endParaRPr lang="ko-KR" sz="14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1674664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Decision Tree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0.94/0.66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5798265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Random forest</a:t>
                      </a:r>
                      <a:endParaRPr lang="ko-KR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0.91/0.71 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81541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Xgb</a:t>
                      </a:r>
                      <a:r>
                        <a:rPr lang="en-US" alt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ko-KR" sz="1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모델</a:t>
                      </a:r>
                      <a:endParaRPr lang="ko-KR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0.79/0.88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1534263"/>
                  </a:ext>
                </a:extLst>
              </a:tr>
              <a:tr h="4869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0" kern="10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Gbm</a:t>
                      </a:r>
                      <a:r>
                        <a:rPr lang="en-US" alt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모델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0.89/0.88</a:t>
                      </a:r>
                      <a:endParaRPr lang="ko-KR" sz="12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05502"/>
                  </a:ext>
                </a:extLst>
              </a:tr>
              <a:tr h="489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앙상블</a:t>
                      </a:r>
                      <a:endParaRPr lang="ko-KR" sz="18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Train&gt;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0.97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Test&gt;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Times New Roman" panose="02020603050405020304" pitchFamily="18" charset="0"/>
                        </a:rPr>
                        <a:t>0.92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21538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FB36E8-CBAA-47AA-A4BC-311A4A754339}"/>
              </a:ext>
            </a:extLst>
          </p:cNvPr>
          <p:cNvSpPr/>
          <p:nvPr/>
        </p:nvSpPr>
        <p:spPr>
          <a:xfrm>
            <a:off x="6040669" y="1932938"/>
            <a:ext cx="2491771" cy="1934696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6E185E-2A92-440C-809C-031C9DD5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9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536BBD90-ED41-4EEB-95C4-7CA83FD401A6}"/>
              </a:ext>
            </a:extLst>
          </p:cNvPr>
          <p:cNvSpPr/>
          <p:nvPr/>
        </p:nvSpPr>
        <p:spPr>
          <a:xfrm>
            <a:off x="8172400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F3B4879C-063D-4C1B-9AAA-6E73D8A9DCD5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1D149D83-4B24-44DF-A223-B807BF5F47A4}"/>
              </a:ext>
            </a:extLst>
          </p:cNvPr>
          <p:cNvSpPr/>
          <p:nvPr/>
        </p:nvSpPr>
        <p:spPr>
          <a:xfrm>
            <a:off x="8172400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C682D9C9-24F0-46A5-A269-1D4A8358366E}"/>
              </a:ext>
            </a:extLst>
          </p:cNvPr>
          <p:cNvSpPr/>
          <p:nvPr/>
        </p:nvSpPr>
        <p:spPr>
          <a:xfrm>
            <a:off x="8180867" y="2338792"/>
            <a:ext cx="881030" cy="28803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한쪽 모서리 14">
            <a:extLst>
              <a:ext uri="{FF2B5EF4-FFF2-40B4-BE49-F238E27FC236}">
                <a16:creationId xmlns:a16="http://schemas.microsoft.com/office/drawing/2014/main" id="{D27F702A-543E-4489-B8A9-64C627D40543}"/>
              </a:ext>
            </a:extLst>
          </p:cNvPr>
          <p:cNvSpPr/>
          <p:nvPr/>
        </p:nvSpPr>
        <p:spPr>
          <a:xfrm>
            <a:off x="-8223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69D74-37D2-4F96-B1A9-5E20A4B1550C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04.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 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929C804-2AC2-4FF6-B12F-67822A761F6D}"/>
              </a:ext>
            </a:extLst>
          </p:cNvPr>
          <p:cNvSpPr/>
          <p:nvPr/>
        </p:nvSpPr>
        <p:spPr>
          <a:xfrm>
            <a:off x="3419873" y="328693"/>
            <a:ext cx="2232248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FE22F-8FF6-4F85-9925-9A14C6E709C1}"/>
              </a:ext>
            </a:extLst>
          </p:cNvPr>
          <p:cNvSpPr txBox="1"/>
          <p:nvPr/>
        </p:nvSpPr>
        <p:spPr>
          <a:xfrm>
            <a:off x="3419873" y="371440"/>
            <a:ext cx="2232249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한계 및 보완점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7D4A8D-4400-40D3-9913-1B3FE9C6DEC0}"/>
              </a:ext>
            </a:extLst>
          </p:cNvPr>
          <p:cNvSpPr/>
          <p:nvPr/>
        </p:nvSpPr>
        <p:spPr>
          <a:xfrm>
            <a:off x="1367645" y="1884759"/>
            <a:ext cx="6336704" cy="2376264"/>
          </a:xfrm>
          <a:custGeom>
            <a:avLst/>
            <a:gdLst>
              <a:gd name="connsiteX0" fmla="*/ 0 w 6336704"/>
              <a:gd name="connsiteY0" fmla="*/ 15042 h 2376264"/>
              <a:gd name="connsiteX1" fmla="*/ 15042 w 6336704"/>
              <a:gd name="connsiteY1" fmla="*/ 0 h 2376264"/>
              <a:gd name="connsiteX2" fmla="*/ 519572 w 6336704"/>
              <a:gd name="connsiteY2" fmla="*/ 0 h 2376264"/>
              <a:gd name="connsiteX3" fmla="*/ 961035 w 6336704"/>
              <a:gd name="connsiteY3" fmla="*/ 0 h 2376264"/>
              <a:gd name="connsiteX4" fmla="*/ 1465565 w 6336704"/>
              <a:gd name="connsiteY4" fmla="*/ 0 h 2376264"/>
              <a:gd name="connsiteX5" fmla="*/ 2033160 w 6336704"/>
              <a:gd name="connsiteY5" fmla="*/ 0 h 2376264"/>
              <a:gd name="connsiteX6" fmla="*/ 2663822 w 6336704"/>
              <a:gd name="connsiteY6" fmla="*/ 0 h 2376264"/>
              <a:gd name="connsiteX7" fmla="*/ 3168352 w 6336704"/>
              <a:gd name="connsiteY7" fmla="*/ 0 h 2376264"/>
              <a:gd name="connsiteX8" fmla="*/ 3925146 w 6336704"/>
              <a:gd name="connsiteY8" fmla="*/ 0 h 2376264"/>
              <a:gd name="connsiteX9" fmla="*/ 4555808 w 6336704"/>
              <a:gd name="connsiteY9" fmla="*/ 0 h 2376264"/>
              <a:gd name="connsiteX10" fmla="*/ 5312603 w 6336704"/>
              <a:gd name="connsiteY10" fmla="*/ 0 h 2376264"/>
              <a:gd name="connsiteX11" fmla="*/ 6321662 w 6336704"/>
              <a:gd name="connsiteY11" fmla="*/ 0 h 2376264"/>
              <a:gd name="connsiteX12" fmla="*/ 6336704 w 6336704"/>
              <a:gd name="connsiteY12" fmla="*/ 15042 h 2376264"/>
              <a:gd name="connsiteX13" fmla="*/ 6336704 w 6336704"/>
              <a:gd name="connsiteY13" fmla="*/ 578125 h 2376264"/>
              <a:gd name="connsiteX14" fmla="*/ 6336704 w 6336704"/>
              <a:gd name="connsiteY14" fmla="*/ 1164670 h 2376264"/>
              <a:gd name="connsiteX15" fmla="*/ 6336704 w 6336704"/>
              <a:gd name="connsiteY15" fmla="*/ 1680830 h 2376264"/>
              <a:gd name="connsiteX16" fmla="*/ 6336704 w 6336704"/>
              <a:gd name="connsiteY16" fmla="*/ 2361222 h 2376264"/>
              <a:gd name="connsiteX17" fmla="*/ 6321662 w 6336704"/>
              <a:gd name="connsiteY17" fmla="*/ 2376264 h 2376264"/>
              <a:gd name="connsiteX18" fmla="*/ 5564868 w 6336704"/>
              <a:gd name="connsiteY18" fmla="*/ 2376264 h 2376264"/>
              <a:gd name="connsiteX19" fmla="*/ 5060338 w 6336704"/>
              <a:gd name="connsiteY19" fmla="*/ 2376264 h 2376264"/>
              <a:gd name="connsiteX20" fmla="*/ 4429676 w 6336704"/>
              <a:gd name="connsiteY20" fmla="*/ 2376264 h 2376264"/>
              <a:gd name="connsiteX21" fmla="*/ 3735948 w 6336704"/>
              <a:gd name="connsiteY21" fmla="*/ 2376264 h 2376264"/>
              <a:gd name="connsiteX22" fmla="*/ 2979153 w 6336704"/>
              <a:gd name="connsiteY22" fmla="*/ 2376264 h 2376264"/>
              <a:gd name="connsiteX23" fmla="*/ 2285425 w 6336704"/>
              <a:gd name="connsiteY23" fmla="*/ 2376264 h 2376264"/>
              <a:gd name="connsiteX24" fmla="*/ 1528631 w 6336704"/>
              <a:gd name="connsiteY24" fmla="*/ 2376264 h 2376264"/>
              <a:gd name="connsiteX25" fmla="*/ 834903 w 6336704"/>
              <a:gd name="connsiteY25" fmla="*/ 2376264 h 2376264"/>
              <a:gd name="connsiteX26" fmla="*/ 15042 w 6336704"/>
              <a:gd name="connsiteY26" fmla="*/ 2376264 h 2376264"/>
              <a:gd name="connsiteX27" fmla="*/ 0 w 6336704"/>
              <a:gd name="connsiteY27" fmla="*/ 2361222 h 2376264"/>
              <a:gd name="connsiteX28" fmla="*/ 0 w 6336704"/>
              <a:gd name="connsiteY28" fmla="*/ 1727753 h 2376264"/>
              <a:gd name="connsiteX29" fmla="*/ 0 w 6336704"/>
              <a:gd name="connsiteY29" fmla="*/ 1211594 h 2376264"/>
              <a:gd name="connsiteX30" fmla="*/ 0 w 6336704"/>
              <a:gd name="connsiteY30" fmla="*/ 671972 h 2376264"/>
              <a:gd name="connsiteX31" fmla="*/ 0 w 6336704"/>
              <a:gd name="connsiteY31" fmla="*/ 15042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36704" h="2376264" fill="none" extrusionOk="0">
                <a:moveTo>
                  <a:pt x="0" y="15042"/>
                </a:moveTo>
                <a:cubicBezTo>
                  <a:pt x="119" y="6214"/>
                  <a:pt x="4860" y="-60"/>
                  <a:pt x="15042" y="0"/>
                </a:cubicBezTo>
                <a:cubicBezTo>
                  <a:pt x="213029" y="-366"/>
                  <a:pt x="272763" y="21386"/>
                  <a:pt x="519572" y="0"/>
                </a:cubicBezTo>
                <a:cubicBezTo>
                  <a:pt x="766381" y="-21386"/>
                  <a:pt x="796506" y="-5677"/>
                  <a:pt x="961035" y="0"/>
                </a:cubicBezTo>
                <a:cubicBezTo>
                  <a:pt x="1125564" y="5677"/>
                  <a:pt x="1284205" y="7792"/>
                  <a:pt x="1465565" y="0"/>
                </a:cubicBezTo>
                <a:cubicBezTo>
                  <a:pt x="1646925" y="-7792"/>
                  <a:pt x="1765311" y="-7050"/>
                  <a:pt x="2033160" y="0"/>
                </a:cubicBezTo>
                <a:cubicBezTo>
                  <a:pt x="2301009" y="7050"/>
                  <a:pt x="2365882" y="15180"/>
                  <a:pt x="2663822" y="0"/>
                </a:cubicBezTo>
                <a:cubicBezTo>
                  <a:pt x="2961762" y="-15180"/>
                  <a:pt x="3017835" y="1975"/>
                  <a:pt x="3168352" y="0"/>
                </a:cubicBezTo>
                <a:cubicBezTo>
                  <a:pt x="3318869" y="-1975"/>
                  <a:pt x="3642710" y="-12382"/>
                  <a:pt x="3925146" y="0"/>
                </a:cubicBezTo>
                <a:cubicBezTo>
                  <a:pt x="4207582" y="12382"/>
                  <a:pt x="4298250" y="-20415"/>
                  <a:pt x="4555808" y="0"/>
                </a:cubicBezTo>
                <a:cubicBezTo>
                  <a:pt x="4813366" y="20415"/>
                  <a:pt x="5095214" y="-34567"/>
                  <a:pt x="5312603" y="0"/>
                </a:cubicBezTo>
                <a:cubicBezTo>
                  <a:pt x="5529992" y="34567"/>
                  <a:pt x="5970111" y="-14100"/>
                  <a:pt x="6321662" y="0"/>
                </a:cubicBezTo>
                <a:cubicBezTo>
                  <a:pt x="6329509" y="1686"/>
                  <a:pt x="6337194" y="5910"/>
                  <a:pt x="6336704" y="15042"/>
                </a:cubicBezTo>
                <a:cubicBezTo>
                  <a:pt x="6363746" y="151891"/>
                  <a:pt x="6311138" y="412936"/>
                  <a:pt x="6336704" y="578125"/>
                </a:cubicBezTo>
                <a:cubicBezTo>
                  <a:pt x="6362270" y="743314"/>
                  <a:pt x="6319401" y="1020901"/>
                  <a:pt x="6336704" y="1164670"/>
                </a:cubicBezTo>
                <a:cubicBezTo>
                  <a:pt x="6354007" y="1308440"/>
                  <a:pt x="6337219" y="1456881"/>
                  <a:pt x="6336704" y="1680830"/>
                </a:cubicBezTo>
                <a:cubicBezTo>
                  <a:pt x="6336189" y="1904779"/>
                  <a:pt x="6311471" y="2143247"/>
                  <a:pt x="6336704" y="2361222"/>
                </a:cubicBezTo>
                <a:cubicBezTo>
                  <a:pt x="6336990" y="2368526"/>
                  <a:pt x="6329152" y="2374812"/>
                  <a:pt x="6321662" y="2376264"/>
                </a:cubicBezTo>
                <a:cubicBezTo>
                  <a:pt x="6157238" y="2393033"/>
                  <a:pt x="5840448" y="2397697"/>
                  <a:pt x="5564868" y="2376264"/>
                </a:cubicBezTo>
                <a:cubicBezTo>
                  <a:pt x="5289288" y="2354831"/>
                  <a:pt x="5305831" y="2377083"/>
                  <a:pt x="5060338" y="2376264"/>
                </a:cubicBezTo>
                <a:cubicBezTo>
                  <a:pt x="4814845" y="2375446"/>
                  <a:pt x="4575029" y="2386291"/>
                  <a:pt x="4429676" y="2376264"/>
                </a:cubicBezTo>
                <a:cubicBezTo>
                  <a:pt x="4284323" y="2366237"/>
                  <a:pt x="3896069" y="2405313"/>
                  <a:pt x="3735948" y="2376264"/>
                </a:cubicBezTo>
                <a:cubicBezTo>
                  <a:pt x="3575827" y="2347215"/>
                  <a:pt x="3240944" y="2383868"/>
                  <a:pt x="2979153" y="2376264"/>
                </a:cubicBezTo>
                <a:cubicBezTo>
                  <a:pt x="2717363" y="2368660"/>
                  <a:pt x="2568922" y="2401525"/>
                  <a:pt x="2285425" y="2376264"/>
                </a:cubicBezTo>
                <a:cubicBezTo>
                  <a:pt x="2001928" y="2351003"/>
                  <a:pt x="1822759" y="2369285"/>
                  <a:pt x="1528631" y="2376264"/>
                </a:cubicBezTo>
                <a:cubicBezTo>
                  <a:pt x="1234503" y="2383243"/>
                  <a:pt x="986833" y="2371538"/>
                  <a:pt x="834903" y="2376264"/>
                </a:cubicBezTo>
                <a:cubicBezTo>
                  <a:pt x="682973" y="2380990"/>
                  <a:pt x="420880" y="2390158"/>
                  <a:pt x="15042" y="2376264"/>
                </a:cubicBezTo>
                <a:cubicBezTo>
                  <a:pt x="6765" y="2375887"/>
                  <a:pt x="-130" y="2369718"/>
                  <a:pt x="0" y="2361222"/>
                </a:cubicBezTo>
                <a:cubicBezTo>
                  <a:pt x="-10298" y="2165396"/>
                  <a:pt x="-29850" y="2022714"/>
                  <a:pt x="0" y="1727753"/>
                </a:cubicBezTo>
                <a:cubicBezTo>
                  <a:pt x="29850" y="1432792"/>
                  <a:pt x="-473" y="1394667"/>
                  <a:pt x="0" y="1211594"/>
                </a:cubicBezTo>
                <a:cubicBezTo>
                  <a:pt x="473" y="1028521"/>
                  <a:pt x="23384" y="841919"/>
                  <a:pt x="0" y="671972"/>
                </a:cubicBezTo>
                <a:cubicBezTo>
                  <a:pt x="-23384" y="502025"/>
                  <a:pt x="-10" y="268525"/>
                  <a:pt x="0" y="15042"/>
                </a:cubicBezTo>
                <a:close/>
              </a:path>
              <a:path w="6336704" h="2376264" stroke="0" extrusionOk="0">
                <a:moveTo>
                  <a:pt x="0" y="15042"/>
                </a:moveTo>
                <a:cubicBezTo>
                  <a:pt x="-293" y="6555"/>
                  <a:pt x="6464" y="102"/>
                  <a:pt x="15042" y="0"/>
                </a:cubicBezTo>
                <a:cubicBezTo>
                  <a:pt x="312461" y="-34520"/>
                  <a:pt x="583767" y="-6550"/>
                  <a:pt x="771836" y="0"/>
                </a:cubicBezTo>
                <a:cubicBezTo>
                  <a:pt x="959905" y="6550"/>
                  <a:pt x="1147682" y="-20559"/>
                  <a:pt x="1339432" y="0"/>
                </a:cubicBezTo>
                <a:cubicBezTo>
                  <a:pt x="1531182" y="20559"/>
                  <a:pt x="1686310" y="4728"/>
                  <a:pt x="1843962" y="0"/>
                </a:cubicBezTo>
                <a:cubicBezTo>
                  <a:pt x="2001614" y="-4728"/>
                  <a:pt x="2215379" y="9931"/>
                  <a:pt x="2537690" y="0"/>
                </a:cubicBezTo>
                <a:cubicBezTo>
                  <a:pt x="2860001" y="-9931"/>
                  <a:pt x="2926357" y="-11435"/>
                  <a:pt x="3105286" y="0"/>
                </a:cubicBezTo>
                <a:cubicBezTo>
                  <a:pt x="3284215" y="11435"/>
                  <a:pt x="3548141" y="17857"/>
                  <a:pt x="3862080" y="0"/>
                </a:cubicBezTo>
                <a:cubicBezTo>
                  <a:pt x="4176019" y="-17857"/>
                  <a:pt x="4158016" y="-25023"/>
                  <a:pt x="4366610" y="0"/>
                </a:cubicBezTo>
                <a:cubicBezTo>
                  <a:pt x="4575204" y="25023"/>
                  <a:pt x="4819081" y="-29406"/>
                  <a:pt x="5123404" y="0"/>
                </a:cubicBezTo>
                <a:cubicBezTo>
                  <a:pt x="5427727" y="29406"/>
                  <a:pt x="5390749" y="15991"/>
                  <a:pt x="5564868" y="0"/>
                </a:cubicBezTo>
                <a:cubicBezTo>
                  <a:pt x="5738987" y="-15991"/>
                  <a:pt x="6058024" y="15458"/>
                  <a:pt x="6321662" y="0"/>
                </a:cubicBezTo>
                <a:cubicBezTo>
                  <a:pt x="6330550" y="865"/>
                  <a:pt x="6336777" y="7495"/>
                  <a:pt x="6336704" y="15042"/>
                </a:cubicBezTo>
                <a:cubicBezTo>
                  <a:pt x="6350663" y="146704"/>
                  <a:pt x="6362044" y="338953"/>
                  <a:pt x="6336704" y="531202"/>
                </a:cubicBezTo>
                <a:cubicBezTo>
                  <a:pt x="6311364" y="723451"/>
                  <a:pt x="6334170" y="946495"/>
                  <a:pt x="6336704" y="1164670"/>
                </a:cubicBezTo>
                <a:cubicBezTo>
                  <a:pt x="6339238" y="1382845"/>
                  <a:pt x="6346054" y="1516086"/>
                  <a:pt x="6336704" y="1704292"/>
                </a:cubicBezTo>
                <a:cubicBezTo>
                  <a:pt x="6327354" y="1892498"/>
                  <a:pt x="6318411" y="2125997"/>
                  <a:pt x="6336704" y="2361222"/>
                </a:cubicBezTo>
                <a:cubicBezTo>
                  <a:pt x="6336014" y="2368123"/>
                  <a:pt x="6330069" y="2374914"/>
                  <a:pt x="6321662" y="2376264"/>
                </a:cubicBezTo>
                <a:cubicBezTo>
                  <a:pt x="6053599" y="2390282"/>
                  <a:pt x="5783767" y="2372941"/>
                  <a:pt x="5627934" y="2376264"/>
                </a:cubicBezTo>
                <a:cubicBezTo>
                  <a:pt x="5472101" y="2379587"/>
                  <a:pt x="5283220" y="2364923"/>
                  <a:pt x="5123404" y="2376264"/>
                </a:cubicBezTo>
                <a:cubicBezTo>
                  <a:pt x="4963588" y="2387606"/>
                  <a:pt x="4647423" y="2381872"/>
                  <a:pt x="4366610" y="2376264"/>
                </a:cubicBezTo>
                <a:cubicBezTo>
                  <a:pt x="4085797" y="2370656"/>
                  <a:pt x="4025909" y="2363663"/>
                  <a:pt x="3735948" y="2376264"/>
                </a:cubicBezTo>
                <a:cubicBezTo>
                  <a:pt x="3445987" y="2388865"/>
                  <a:pt x="3383034" y="2352431"/>
                  <a:pt x="3231418" y="2376264"/>
                </a:cubicBezTo>
                <a:cubicBezTo>
                  <a:pt x="3079802" y="2400098"/>
                  <a:pt x="2772349" y="2382394"/>
                  <a:pt x="2600756" y="2376264"/>
                </a:cubicBezTo>
                <a:cubicBezTo>
                  <a:pt x="2429163" y="2370134"/>
                  <a:pt x="2304775" y="2369064"/>
                  <a:pt x="2159293" y="2376264"/>
                </a:cubicBezTo>
                <a:cubicBezTo>
                  <a:pt x="2013811" y="2383464"/>
                  <a:pt x="1906268" y="2397726"/>
                  <a:pt x="1717829" y="2376264"/>
                </a:cubicBezTo>
                <a:cubicBezTo>
                  <a:pt x="1529390" y="2354802"/>
                  <a:pt x="1265395" y="2353466"/>
                  <a:pt x="1087167" y="2376264"/>
                </a:cubicBezTo>
                <a:cubicBezTo>
                  <a:pt x="908939" y="2399062"/>
                  <a:pt x="766614" y="2374354"/>
                  <a:pt x="582638" y="2376264"/>
                </a:cubicBezTo>
                <a:cubicBezTo>
                  <a:pt x="398662" y="2378174"/>
                  <a:pt x="140258" y="2354737"/>
                  <a:pt x="15042" y="2376264"/>
                </a:cubicBezTo>
                <a:cubicBezTo>
                  <a:pt x="7575" y="2376080"/>
                  <a:pt x="250" y="2369735"/>
                  <a:pt x="0" y="2361222"/>
                </a:cubicBezTo>
                <a:cubicBezTo>
                  <a:pt x="13391" y="2185308"/>
                  <a:pt x="31648" y="2014266"/>
                  <a:pt x="0" y="1727753"/>
                </a:cubicBezTo>
                <a:cubicBezTo>
                  <a:pt x="-31648" y="1441240"/>
                  <a:pt x="-25121" y="1339940"/>
                  <a:pt x="0" y="1117747"/>
                </a:cubicBezTo>
                <a:cubicBezTo>
                  <a:pt x="25121" y="895554"/>
                  <a:pt x="-25589" y="839421"/>
                  <a:pt x="0" y="578125"/>
                </a:cubicBezTo>
                <a:cubicBezTo>
                  <a:pt x="25589" y="316829"/>
                  <a:pt x="-14526" y="252394"/>
                  <a:pt x="0" y="15042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39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4E3678B-F01B-40A3-B465-102829FB1B32}"/>
              </a:ext>
            </a:extLst>
          </p:cNvPr>
          <p:cNvSpPr/>
          <p:nvPr/>
        </p:nvSpPr>
        <p:spPr>
          <a:xfrm>
            <a:off x="664533" y="5884118"/>
            <a:ext cx="992967" cy="199453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68F98-D83B-4B40-94CD-A2E6195E5D61}"/>
              </a:ext>
            </a:extLst>
          </p:cNvPr>
          <p:cNvSpPr txBox="1"/>
          <p:nvPr/>
        </p:nvSpPr>
        <p:spPr>
          <a:xfrm>
            <a:off x="1835696" y="2707345"/>
            <a:ext cx="5689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1) </a:t>
            </a:r>
            <a:r>
              <a:rPr lang="ko-KR" altLang="en-US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상세주소 별 </a:t>
            </a:r>
            <a:r>
              <a:rPr lang="en-US" altLang="ko-KR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feature </a:t>
            </a:r>
            <a:r>
              <a:rPr lang="ko-KR" altLang="en-US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수집하지 못했다</a:t>
            </a:r>
            <a:r>
              <a:rPr lang="en-US" altLang="ko-KR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2) Test</a:t>
            </a:r>
            <a:r>
              <a:rPr lang="ko-KR" altLang="en-US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할 </a:t>
            </a:r>
            <a:r>
              <a:rPr lang="en-US" altLang="ko-KR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Data set </a:t>
            </a:r>
            <a:r>
              <a:rPr lang="ko-KR" altLang="en-US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 부족으로 </a:t>
            </a:r>
            <a:r>
              <a:rPr lang="en-US" altLang="ko-KR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overfitting</a:t>
            </a:r>
            <a:r>
              <a:rPr lang="ko-KR" altLang="en-US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 되었다</a:t>
            </a:r>
            <a:r>
              <a:rPr lang="en-US" altLang="ko-KR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4410188-C85D-4EA0-A464-B2BB1E03B8E5}"/>
              </a:ext>
            </a:extLst>
          </p:cNvPr>
          <p:cNvSpPr/>
          <p:nvPr/>
        </p:nvSpPr>
        <p:spPr>
          <a:xfrm>
            <a:off x="3131840" y="5271068"/>
            <a:ext cx="935993" cy="127298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67775A-52C1-4266-83B5-E9B69C84E0DD}"/>
              </a:ext>
            </a:extLst>
          </p:cNvPr>
          <p:cNvSpPr/>
          <p:nvPr/>
        </p:nvSpPr>
        <p:spPr>
          <a:xfrm>
            <a:off x="1979712" y="5313884"/>
            <a:ext cx="935993" cy="138186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3D4798C-8767-42E7-BF4C-3D361A6B8620}"/>
              </a:ext>
            </a:extLst>
          </p:cNvPr>
          <p:cNvSpPr/>
          <p:nvPr/>
        </p:nvSpPr>
        <p:spPr>
          <a:xfrm>
            <a:off x="3852031" y="5673924"/>
            <a:ext cx="935993" cy="138186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6962C3-695A-49DF-9F08-872CE1EB8CCD}"/>
              </a:ext>
            </a:extLst>
          </p:cNvPr>
          <p:cNvSpPr/>
          <p:nvPr/>
        </p:nvSpPr>
        <p:spPr>
          <a:xfrm>
            <a:off x="1979712" y="5666377"/>
            <a:ext cx="935993" cy="138186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2BD08173-F317-4ECB-87AE-CE5AF7C4C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87" y="1155291"/>
            <a:ext cx="1591341" cy="159134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2B139-E909-4E59-ADCD-BFC2DFFA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30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AC425E-9D96-4971-BD21-21000E36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52" y="-252364"/>
            <a:ext cx="9174952" cy="5391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8E980B-B895-473A-9392-D99DAF67ACC6}"/>
              </a:ext>
            </a:extLst>
          </p:cNvPr>
          <p:cNvSpPr txBox="1"/>
          <p:nvPr/>
        </p:nvSpPr>
        <p:spPr>
          <a:xfrm>
            <a:off x="3188372" y="3147815"/>
            <a:ext cx="3255836" cy="707886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자연주의 R" panose="02020603020101020101" pitchFamily="18" charset="-127"/>
                <a:ea typeface="210 자연주의 R" panose="02020603020101020101" pitchFamily="18" charset="-127"/>
              </a:rPr>
              <a:t>05. 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자연주의 R" panose="02020603020101020101" pitchFamily="18" charset="-127"/>
                <a:ea typeface="210 자연주의 R" panose="02020603020101020101" pitchFamily="18" charset="-127"/>
              </a:rPr>
              <a:t>활용 방안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34EE33-0758-40E8-8E27-D4685D47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41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B2BB483E-3A99-4568-9261-2FF45879715A}"/>
              </a:ext>
            </a:extLst>
          </p:cNvPr>
          <p:cNvSpPr/>
          <p:nvPr/>
        </p:nvSpPr>
        <p:spPr>
          <a:xfrm>
            <a:off x="8180867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291E88AE-68D6-40F6-8AAA-965E75B4232F}"/>
              </a:ext>
            </a:extLst>
          </p:cNvPr>
          <p:cNvSpPr/>
          <p:nvPr/>
        </p:nvSpPr>
        <p:spPr>
          <a:xfrm>
            <a:off x="8180867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AE80A91B-D35B-4DBF-A372-1AC8E1B44ECA}"/>
              </a:ext>
            </a:extLst>
          </p:cNvPr>
          <p:cNvSpPr/>
          <p:nvPr/>
        </p:nvSpPr>
        <p:spPr>
          <a:xfrm>
            <a:off x="8180867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B4910E2C-8697-452A-A5D9-622A6FB2D312}"/>
              </a:ext>
            </a:extLst>
          </p:cNvPr>
          <p:cNvSpPr/>
          <p:nvPr/>
        </p:nvSpPr>
        <p:spPr>
          <a:xfrm>
            <a:off x="8172400" y="2338792"/>
            <a:ext cx="881030" cy="28803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8FBB2E1C-D67B-474C-8994-5A984BABF3B2}"/>
              </a:ext>
            </a:extLst>
          </p:cNvPr>
          <p:cNvSpPr/>
          <p:nvPr/>
        </p:nvSpPr>
        <p:spPr>
          <a:xfrm>
            <a:off x="8155466" y="2690365"/>
            <a:ext cx="881030" cy="28803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7FA00E5F-3F8F-4C4D-BE33-1C9CF9075B59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278632-78B4-4469-8E57-1955EB943D3F}"/>
              </a:ext>
            </a:extLst>
          </p:cNvPr>
          <p:cNvSpPr/>
          <p:nvPr/>
        </p:nvSpPr>
        <p:spPr>
          <a:xfrm>
            <a:off x="827584" y="1740312"/>
            <a:ext cx="2880320" cy="28803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앉아있는, 검은색, 램프, 컴퓨터이(가) 표시된 사진&#10;&#10;자동 생성된 설명">
            <a:extLst>
              <a:ext uri="{FF2B5EF4-FFF2-40B4-BE49-F238E27FC236}">
                <a16:creationId xmlns:a16="http://schemas.microsoft.com/office/drawing/2014/main" id="{2FEB62CC-B16C-4FDD-A013-07E6FC8E9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89" y="2857569"/>
            <a:ext cx="2211710" cy="2211710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37967ED2-235A-45E2-8DA0-3A05CBD76B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9124">
            <a:off x="1694813" y="2473265"/>
            <a:ext cx="1915846" cy="191584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F2C01C-D23B-41DA-97E4-929848AE34D6}"/>
              </a:ext>
            </a:extLst>
          </p:cNvPr>
          <p:cNvSpPr/>
          <p:nvPr/>
        </p:nvSpPr>
        <p:spPr>
          <a:xfrm>
            <a:off x="755576" y="1779662"/>
            <a:ext cx="15292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    </a:t>
            </a:r>
            <a:r>
              <a:rPr lang="ko-KR" altLang="en-US" sz="3200" b="1" i="1" dirty="0"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언제 </a:t>
            </a:r>
            <a:endParaRPr lang="en-US" altLang="ko-KR" sz="2400" b="1" i="1" dirty="0"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  <a:p>
            <a:r>
              <a:rPr lang="en-US" altLang="ko-KR" sz="2400" b="1" i="1" dirty="0"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  </a:t>
            </a:r>
            <a:r>
              <a:rPr lang="ko-KR" altLang="en-US" sz="3200" b="1" i="1" dirty="0">
                <a:solidFill>
                  <a:schemeClr val="accent3">
                    <a:lumMod val="50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땅</a:t>
            </a:r>
            <a:r>
              <a:rPr lang="ko-KR" altLang="en-US" sz="2400" b="1" i="1" dirty="0"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이 </a:t>
            </a:r>
            <a:endParaRPr lang="en-US" altLang="ko-KR" sz="2400" b="1" i="1" dirty="0"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  <a:p>
            <a:r>
              <a:rPr lang="ko-KR" altLang="en-US" sz="2400" b="1" i="1" dirty="0"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   꺼질지 </a:t>
            </a:r>
            <a:endParaRPr lang="en-US" altLang="ko-KR" sz="2400" b="1" i="1" dirty="0"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  <a:p>
            <a:r>
              <a:rPr lang="ko-KR" altLang="en-US" sz="2400" b="1" i="1" dirty="0"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몰라 </a:t>
            </a:r>
            <a:r>
              <a:rPr lang="en-US" altLang="ko-KR" sz="2400" b="1" i="1" dirty="0"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!</a:t>
            </a:r>
            <a:endParaRPr lang="ko-KR" altLang="en-US" sz="2400" i="1" dirty="0"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</p:txBody>
      </p:sp>
      <p:pic>
        <p:nvPicPr>
          <p:cNvPr id="2050" name="Picture 2" descr="경기도 지도에 대한 이미지 검색결과">
            <a:extLst>
              <a:ext uri="{FF2B5EF4-FFF2-40B4-BE49-F238E27FC236}">
                <a16:creationId xmlns:a16="http://schemas.microsoft.com/office/drawing/2014/main" id="{9B45FBA7-5B6D-4817-9A8D-7AE92E157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70" y="1058052"/>
            <a:ext cx="3377354" cy="40112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BC92AEA-FE7F-45EE-BE39-210801196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9747">
            <a:off x="7193933" y="3296087"/>
            <a:ext cx="1334672" cy="13346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921A46-6E8E-4554-A818-0C5B8FB4F01A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05.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활용</a:t>
            </a:r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E68984F3-7AB2-4745-9EE5-3B26CA555AAC}"/>
              </a:ext>
            </a:extLst>
          </p:cNvPr>
          <p:cNvSpPr/>
          <p:nvPr/>
        </p:nvSpPr>
        <p:spPr>
          <a:xfrm flipH="1">
            <a:off x="7132598" y="1241512"/>
            <a:ext cx="1183818" cy="706932"/>
          </a:xfrm>
          <a:prstGeom prst="wedgeRoundRectCallou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경기도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C25450-9DEA-4688-86F0-A0549434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6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0E2E6B95-C247-40EA-8BDA-5ED0DF4EDE03}"/>
              </a:ext>
            </a:extLst>
          </p:cNvPr>
          <p:cNvSpPr/>
          <p:nvPr/>
        </p:nvSpPr>
        <p:spPr>
          <a:xfrm>
            <a:off x="8180867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A0FB2061-2C07-4959-A720-C3420AAD80A9}"/>
              </a:ext>
            </a:extLst>
          </p:cNvPr>
          <p:cNvSpPr/>
          <p:nvPr/>
        </p:nvSpPr>
        <p:spPr>
          <a:xfrm>
            <a:off x="8180867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대각선 방향 모서리 24">
            <a:extLst>
              <a:ext uri="{FF2B5EF4-FFF2-40B4-BE49-F238E27FC236}">
                <a16:creationId xmlns:a16="http://schemas.microsoft.com/office/drawing/2014/main" id="{AD91212E-3C55-4D70-9FE1-67237CDBAB12}"/>
              </a:ext>
            </a:extLst>
          </p:cNvPr>
          <p:cNvSpPr/>
          <p:nvPr/>
        </p:nvSpPr>
        <p:spPr>
          <a:xfrm>
            <a:off x="8180867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639D788C-E34B-44A5-AD09-3A59DBC7C111}"/>
              </a:ext>
            </a:extLst>
          </p:cNvPr>
          <p:cNvSpPr/>
          <p:nvPr/>
        </p:nvSpPr>
        <p:spPr>
          <a:xfrm>
            <a:off x="8172400" y="2338792"/>
            <a:ext cx="881030" cy="28803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대각선 방향 모서리 26">
            <a:extLst>
              <a:ext uri="{FF2B5EF4-FFF2-40B4-BE49-F238E27FC236}">
                <a16:creationId xmlns:a16="http://schemas.microsoft.com/office/drawing/2014/main" id="{EED19CD9-78F1-487D-A242-FB777B095E7A}"/>
              </a:ext>
            </a:extLst>
          </p:cNvPr>
          <p:cNvSpPr/>
          <p:nvPr/>
        </p:nvSpPr>
        <p:spPr>
          <a:xfrm>
            <a:off x="8172400" y="2690365"/>
            <a:ext cx="881030" cy="28803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FB6D9841-8F1F-4835-9F75-B7ECDB0E4F08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5BF48-CE50-4D49-B5E2-A3083DBF0A57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05.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활용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EE8311-7F3A-4F4D-B401-E87952511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62" y="2376178"/>
            <a:ext cx="2376264" cy="1095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5CB1B28-E3D2-4F7E-A01C-F278497C4FF8}"/>
              </a:ext>
            </a:extLst>
          </p:cNvPr>
          <p:cNvSpPr/>
          <p:nvPr/>
        </p:nvSpPr>
        <p:spPr>
          <a:xfrm>
            <a:off x="604002" y="4220036"/>
            <a:ext cx="3096344" cy="150173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925151-7472-4480-9796-177CD4F4F3D7}"/>
              </a:ext>
            </a:extLst>
          </p:cNvPr>
          <p:cNvSpPr/>
          <p:nvPr/>
        </p:nvSpPr>
        <p:spPr>
          <a:xfrm>
            <a:off x="5210301" y="4642270"/>
            <a:ext cx="1881979" cy="107183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49C34-FC93-412C-B1FE-7131FB532AF9}"/>
              </a:ext>
            </a:extLst>
          </p:cNvPr>
          <p:cNvSpPr txBox="1"/>
          <p:nvPr/>
        </p:nvSpPr>
        <p:spPr>
          <a:xfrm>
            <a:off x="4534644" y="4380121"/>
            <a:ext cx="323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앱 </a:t>
            </a:r>
            <a:r>
              <a:rPr lang="ko-KR" altLang="en-US" dirty="0" err="1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인벤터</a:t>
            </a:r>
            <a:r>
              <a: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블럭</a:t>
            </a:r>
            <a:r>
              <a: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06BA4-0E30-4F3F-BA73-070C99DC7498}"/>
              </a:ext>
            </a:extLst>
          </p:cNvPr>
          <p:cNvSpPr txBox="1"/>
          <p:nvPr/>
        </p:nvSpPr>
        <p:spPr>
          <a:xfrm>
            <a:off x="546620" y="3723878"/>
            <a:ext cx="32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구글과 </a:t>
            </a:r>
            <a:r>
              <a:rPr lang="en-US" altLang="ko-KR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MIT </a:t>
            </a:r>
            <a:r>
              <a: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대학에서 개발한  </a:t>
            </a:r>
            <a:endParaRPr lang="en-US" altLang="ko-KR" dirty="0">
              <a:solidFill>
                <a:schemeClr val="bg1"/>
              </a:solidFill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블록 기반의 앱 제작 프로그래밍 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C813F9-C915-4B63-AC16-D1830BDECE7A}"/>
              </a:ext>
            </a:extLst>
          </p:cNvPr>
          <p:cNvGrpSpPr/>
          <p:nvPr/>
        </p:nvGrpSpPr>
        <p:grpSpPr>
          <a:xfrm>
            <a:off x="3995936" y="1254649"/>
            <a:ext cx="4482218" cy="2976037"/>
            <a:chOff x="4788024" y="1995686"/>
            <a:chExt cx="3528392" cy="22044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023C51-9ECA-4342-87B0-00CEB4B784BC}"/>
                </a:ext>
              </a:extLst>
            </p:cNvPr>
            <p:cNvSpPr/>
            <p:nvPr/>
          </p:nvSpPr>
          <p:spPr>
            <a:xfrm>
              <a:off x="4788024" y="1995686"/>
              <a:ext cx="3528392" cy="2204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83C5BF9-D091-4AC7-AE4C-62D3F7B24CF7}"/>
                </a:ext>
              </a:extLst>
            </p:cNvPr>
            <p:cNvGrpSpPr/>
            <p:nvPr/>
          </p:nvGrpSpPr>
          <p:grpSpPr>
            <a:xfrm>
              <a:off x="4860032" y="2067694"/>
              <a:ext cx="3321372" cy="1944215"/>
              <a:chOff x="4860032" y="2067694"/>
              <a:chExt cx="3321372" cy="194421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F062EB9-89A1-406B-B841-490D8C3967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58" t="79400" r="54802" b="8001"/>
              <a:stretch/>
            </p:blipFill>
            <p:spPr>
              <a:xfrm>
                <a:off x="4860032" y="2067694"/>
                <a:ext cx="3249364" cy="833203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145637C-3AFF-434F-8981-9F87AF632C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4216" t="21607" r="21922" b="57423"/>
              <a:stretch/>
            </p:blipFill>
            <p:spPr>
              <a:xfrm>
                <a:off x="4874170" y="2859780"/>
                <a:ext cx="3307234" cy="1152129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0CDCD2-40DE-4100-92D3-BEA0745E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547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05AFC95B-087C-4D0F-ABD9-C6ACF8B4E9CC}"/>
              </a:ext>
            </a:extLst>
          </p:cNvPr>
          <p:cNvSpPr/>
          <p:nvPr/>
        </p:nvSpPr>
        <p:spPr>
          <a:xfrm>
            <a:off x="8180867" y="1978752"/>
            <a:ext cx="881030" cy="288032"/>
          </a:xfrm>
          <a:prstGeom prst="round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5D0AC100-08C5-4EA8-90E3-D1C1438C7EF8}"/>
              </a:ext>
            </a:extLst>
          </p:cNvPr>
          <p:cNvSpPr/>
          <p:nvPr/>
        </p:nvSpPr>
        <p:spPr>
          <a:xfrm>
            <a:off x="8180867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603BAB38-972B-4A7B-A6DC-C8EE6BA122C3}"/>
              </a:ext>
            </a:extLst>
          </p:cNvPr>
          <p:cNvSpPr/>
          <p:nvPr/>
        </p:nvSpPr>
        <p:spPr>
          <a:xfrm>
            <a:off x="8180867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08398979-7618-4830-8618-394ACDB38884}"/>
              </a:ext>
            </a:extLst>
          </p:cNvPr>
          <p:cNvSpPr/>
          <p:nvPr/>
        </p:nvSpPr>
        <p:spPr>
          <a:xfrm>
            <a:off x="8172400" y="2338792"/>
            <a:ext cx="881030" cy="288032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86BB754F-F3C1-4B27-80D1-503106E22A77}"/>
              </a:ext>
            </a:extLst>
          </p:cNvPr>
          <p:cNvSpPr/>
          <p:nvPr/>
        </p:nvSpPr>
        <p:spPr>
          <a:xfrm>
            <a:off x="8172400" y="2690365"/>
            <a:ext cx="881030" cy="28803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B93D7302-324B-4DEB-8F87-619EF1A6B446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5BF48-CE50-4D49-B5E2-A3083DBF0A57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05.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활용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14F93A-459F-4853-B18F-1921FA3A0F72}"/>
              </a:ext>
            </a:extLst>
          </p:cNvPr>
          <p:cNvGrpSpPr/>
          <p:nvPr/>
        </p:nvGrpSpPr>
        <p:grpSpPr>
          <a:xfrm>
            <a:off x="755576" y="1563638"/>
            <a:ext cx="2812813" cy="2229683"/>
            <a:chOff x="792203" y="1839083"/>
            <a:chExt cx="2812813" cy="2229683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464F41E-8A9E-4013-8723-9BBE6A6425CB}"/>
                </a:ext>
              </a:extLst>
            </p:cNvPr>
            <p:cNvSpPr/>
            <p:nvPr/>
          </p:nvSpPr>
          <p:spPr>
            <a:xfrm rot="7323896">
              <a:off x="1083768" y="1547518"/>
              <a:ext cx="2229683" cy="2812813"/>
            </a:xfrm>
            <a:custGeom>
              <a:avLst/>
              <a:gdLst>
                <a:gd name="connsiteX0" fmla="*/ 379963 w 2229683"/>
                <a:gd name="connsiteY0" fmla="*/ 2290501 h 2812813"/>
                <a:gd name="connsiteX1" fmla="*/ 276514 w 2229683"/>
                <a:gd name="connsiteY1" fmla="*/ 686024 h 2812813"/>
                <a:gd name="connsiteX2" fmla="*/ 935398 w 2229683"/>
                <a:gd name="connsiteY2" fmla="*/ 502316 h 2812813"/>
                <a:gd name="connsiteX3" fmla="*/ 937903 w 2229683"/>
                <a:gd name="connsiteY3" fmla="*/ 502724 h 2812813"/>
                <a:gd name="connsiteX4" fmla="*/ 1070894 w 2229683"/>
                <a:gd name="connsiteY4" fmla="*/ 0 h 2812813"/>
                <a:gd name="connsiteX5" fmla="*/ 1223068 w 2229683"/>
                <a:gd name="connsiteY5" fmla="*/ 575239 h 2812813"/>
                <a:gd name="connsiteX6" fmla="*/ 1255498 w 2229683"/>
                <a:gd name="connsiteY6" fmla="*/ 585185 h 2812813"/>
                <a:gd name="connsiteX7" fmla="*/ 1849720 w 2229683"/>
                <a:gd name="connsiteY7" fmla="*/ 1017792 h 2812813"/>
                <a:gd name="connsiteX8" fmla="*/ 1953169 w 2229683"/>
                <a:gd name="connsiteY8" fmla="*/ 2622269 h 2812813"/>
                <a:gd name="connsiteX9" fmla="*/ 379963 w 2229683"/>
                <a:gd name="connsiteY9" fmla="*/ 2290501 h 281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9683" h="2812813">
                  <a:moveTo>
                    <a:pt x="379963" y="2290501"/>
                  </a:moveTo>
                  <a:cubicBezTo>
                    <a:pt x="-83032" y="1755822"/>
                    <a:pt x="-129348" y="1037473"/>
                    <a:pt x="276514" y="686024"/>
                  </a:cubicBezTo>
                  <a:cubicBezTo>
                    <a:pt x="454079" y="532266"/>
                    <a:pt x="688776" y="474207"/>
                    <a:pt x="935398" y="502316"/>
                  </a:cubicBezTo>
                  <a:lnTo>
                    <a:pt x="937903" y="502724"/>
                  </a:lnTo>
                  <a:lnTo>
                    <a:pt x="1070894" y="0"/>
                  </a:lnTo>
                  <a:lnTo>
                    <a:pt x="1223068" y="575239"/>
                  </a:lnTo>
                  <a:lnTo>
                    <a:pt x="1255498" y="585185"/>
                  </a:lnTo>
                  <a:cubicBezTo>
                    <a:pt x="1468534" y="671084"/>
                    <a:pt x="1676097" y="817288"/>
                    <a:pt x="1849720" y="1017792"/>
                  </a:cubicBezTo>
                  <a:cubicBezTo>
                    <a:pt x="2312716" y="1552471"/>
                    <a:pt x="2359031" y="2270821"/>
                    <a:pt x="1953169" y="2622269"/>
                  </a:cubicBezTo>
                  <a:cubicBezTo>
                    <a:pt x="1547307" y="2973718"/>
                    <a:pt x="842958" y="2825180"/>
                    <a:pt x="379963" y="229050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869B2-80B1-4DE4-B78E-35D8255D360C}"/>
                </a:ext>
              </a:extLst>
            </p:cNvPr>
            <p:cNvSpPr txBox="1"/>
            <p:nvPr/>
          </p:nvSpPr>
          <p:spPr>
            <a:xfrm rot="21184518">
              <a:off x="847728" y="2277733"/>
              <a:ext cx="23511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Click</a:t>
              </a: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하세요</a:t>
              </a:r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당신 지역의 </a:t>
              </a:r>
              <a:r>
                <a:rPr lang="ko-KR" altLang="en-US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싱크롤</a:t>
              </a: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확률을 예측해드립니다</a:t>
              </a:r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!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792D47-1DDC-4847-87CC-D51E3DA35102}"/>
              </a:ext>
            </a:extLst>
          </p:cNvPr>
          <p:cNvGrpSpPr/>
          <p:nvPr/>
        </p:nvGrpSpPr>
        <p:grpSpPr>
          <a:xfrm>
            <a:off x="3707904" y="426143"/>
            <a:ext cx="4680520" cy="4639444"/>
            <a:chOff x="3563888" y="54157"/>
            <a:chExt cx="5143500" cy="5143500"/>
          </a:xfrm>
        </p:grpSpPr>
        <p:pic>
          <p:nvPicPr>
            <p:cNvPr id="11" name="그림 10" descr="시계, 방이(가) 표시된 사진&#10;&#10;자동 생성된 설명">
              <a:extLst>
                <a:ext uri="{FF2B5EF4-FFF2-40B4-BE49-F238E27FC236}">
                  <a16:creationId xmlns:a16="http://schemas.microsoft.com/office/drawing/2014/main" id="{0D533315-FF5E-4381-857B-E34669037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54157"/>
              <a:ext cx="5143500" cy="51435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97D4F8F-E490-4BA8-8933-03E045A7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1782" y="221286"/>
              <a:ext cx="2043210" cy="393464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1FDD80-1AC0-4075-98E5-4212139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4" name="온라인 미디어 3" title="KakaoTalk Video 20200116 2231 19 702">
            <a:hlinkClick r:id="" action="ppaction://media"/>
            <a:extLst>
              <a:ext uri="{FF2B5EF4-FFF2-40B4-BE49-F238E27FC236}">
                <a16:creationId xmlns:a16="http://schemas.microsoft.com/office/drawing/2014/main" id="{07E9A940-4903-41CE-A96A-0314958EA8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084204" y="399010"/>
            <a:ext cx="6083002" cy="45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283718"/>
            <a:ext cx="1439818" cy="646331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INDEX</a:t>
            </a:r>
            <a:endParaRPr lang="ko-KR" altLang="en-US" sz="3600" b="1" dirty="0">
              <a:solidFill>
                <a:schemeClr val="tx2">
                  <a:lumMod val="20000"/>
                  <a:lumOff val="8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66628" y="-164554"/>
            <a:ext cx="5040560" cy="5472608"/>
          </a:xfrm>
          <a:prstGeom prst="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04048" y="537981"/>
            <a:ext cx="261321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01</a:t>
            </a:r>
            <a:r>
              <a:rPr lang="en-US" altLang="ko-KR" sz="32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프로젝트 배경 및 목표</a:t>
            </a:r>
            <a:endParaRPr lang="ko-KR" altLang="en-US" sz="1200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04048" y="1301500"/>
            <a:ext cx="265495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02</a:t>
            </a:r>
            <a:r>
              <a:rPr lang="en-US" altLang="ko-KR" sz="32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/</a:t>
            </a:r>
            <a:r>
              <a:rPr lang="en-US" altLang="ko-KR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DATA</a:t>
            </a:r>
            <a:r>
              <a:rPr lang="ko-KR" altLang="en-US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INFO</a:t>
            </a:r>
            <a:r>
              <a:rPr lang="ko-KR" altLang="en-US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수집</a:t>
            </a:r>
            <a:endParaRPr lang="ko-KR" altLang="en-US" sz="1200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04048" y="2828538"/>
            <a:ext cx="178286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04</a:t>
            </a:r>
            <a:r>
              <a:rPr lang="en-US" altLang="ko-KR" sz="32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모델 적용</a:t>
            </a:r>
            <a:endParaRPr lang="ko-KR" altLang="en-US" sz="1200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4048" y="3592056"/>
            <a:ext cx="168668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05</a:t>
            </a:r>
            <a:r>
              <a:rPr lang="en-US" altLang="ko-KR" sz="32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활용방안</a:t>
            </a:r>
            <a:endParaRPr lang="ko-KR" altLang="en-US" sz="1200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128F2-EEC0-4674-8BC5-F7C6F0627FFE}"/>
              </a:ext>
            </a:extLst>
          </p:cNvPr>
          <p:cNvSpPr txBox="1"/>
          <p:nvPr/>
        </p:nvSpPr>
        <p:spPr>
          <a:xfrm>
            <a:off x="5004048" y="2065019"/>
            <a:ext cx="270625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03</a:t>
            </a:r>
            <a:r>
              <a:rPr lang="en-US" altLang="ko-KR" sz="32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/</a:t>
            </a:r>
            <a:r>
              <a:rPr lang="en-US" altLang="ko-KR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DATA</a:t>
            </a:r>
            <a:r>
              <a:rPr lang="ko-KR" altLang="en-US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전처리</a:t>
            </a:r>
            <a:r>
              <a:rPr lang="ko-KR" altLang="en-US" sz="16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및 분석</a:t>
            </a:r>
            <a:endParaRPr lang="ko-KR" altLang="en-US" sz="1200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F7EA60-3BA7-4211-AEFD-D640AF2B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B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87861" y="4731990"/>
            <a:ext cx="128592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@</a:t>
            </a:r>
            <a:r>
              <a:rPr lang="ko-KR" altLang="en-US" sz="105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국민대학교</a:t>
            </a:r>
            <a:r>
              <a:rPr lang="en-US" altLang="ko-KR" sz="105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_</a:t>
            </a:r>
            <a:r>
              <a:rPr lang="ko-KR" altLang="en-US" sz="1050" dirty="0">
                <a:latin typeface="210 동화책 R" panose="02020603020101020101" pitchFamily="18" charset="-127"/>
                <a:ea typeface="210 동화책 R" panose="02020603020101020101" pitchFamily="18" charset="-127"/>
              </a:rPr>
              <a:t>코딱지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9A9809-753E-444B-8E0A-3D3BA83A5379}"/>
              </a:ext>
            </a:extLst>
          </p:cNvPr>
          <p:cNvSpPr/>
          <p:nvPr/>
        </p:nvSpPr>
        <p:spPr>
          <a:xfrm>
            <a:off x="4406252" y="1403965"/>
            <a:ext cx="4405876" cy="2335570"/>
          </a:xfrm>
          <a:prstGeom prst="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</a:t>
            </a:r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딩</a:t>
            </a:r>
            <a:r>
              <a:rPr lang="en-US" altLang="ko-KR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  <a:p>
            <a:r>
              <a:rPr lang="ko-KR" altLang="en-US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딱</a:t>
            </a:r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히 어렵지 </a:t>
            </a:r>
            <a:endParaRPr lang="en-US" altLang="ko-KR"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않</a:t>
            </a:r>
            <a:r>
              <a:rPr lang="ko-KR" altLang="en-US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</a:t>
            </a:r>
            <a:r>
              <a:rPr lang="en-US" altLang="ko-KR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 </a:t>
            </a:r>
            <a:r>
              <a:rPr lang="ko-KR" altLang="en-US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맞지</a:t>
            </a:r>
            <a:r>
              <a:rPr lang="en-US" altLang="ko-KR" sz="4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</p:txBody>
      </p:sp>
      <p:pic>
        <p:nvPicPr>
          <p:cNvPr id="3" name="Picture 2" descr="밥아저씨에 대한 이미지 검색결과">
            <a:extLst>
              <a:ext uri="{FF2B5EF4-FFF2-40B4-BE49-F238E27FC236}">
                <a16:creationId xmlns:a16="http://schemas.microsoft.com/office/drawing/2014/main" id="{9D719576-08A1-4C0D-B7FF-8205D3DC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3" y="1403965"/>
            <a:ext cx="3732405" cy="23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이미지: 텍스트">
            <a:extLst>
              <a:ext uri="{FF2B5EF4-FFF2-40B4-BE49-F238E27FC236}">
                <a16:creationId xmlns:a16="http://schemas.microsoft.com/office/drawing/2014/main" id="{26D0A98A-51D9-4C69-AB11-274603DC0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5"/>
          <a:stretch/>
        </p:blipFill>
        <p:spPr bwMode="auto">
          <a:xfrm>
            <a:off x="21224" y="4443958"/>
            <a:ext cx="804021" cy="6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C8B53D-D02F-4F9D-985D-8781C934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73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표지판, 조류, 기차, 파란색이(가) 표시된 사진&#10;&#10;자동 생성된 설명">
            <a:extLst>
              <a:ext uri="{FF2B5EF4-FFF2-40B4-BE49-F238E27FC236}">
                <a16:creationId xmlns:a16="http://schemas.microsoft.com/office/drawing/2014/main" id="{F7777D3E-BB0C-41C5-B142-4B288E2CB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5164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7744" y="1275606"/>
            <a:ext cx="4608512" cy="646331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01. </a:t>
            </a:r>
            <a:r>
              <a:rPr lang="ko-KR" alt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프로젝트 배경 및 목표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F98679-FC13-4478-9B08-710676C8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7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D826AFA9-132C-4C2F-906A-F29B2BCED637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111B7274-15C8-472C-AA7A-A11DF3B0E899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4D154-6292-4FFB-A5B6-8F1DE334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118" y="4237673"/>
            <a:ext cx="4131250" cy="231017"/>
          </a:xfrm>
          <a:prstGeom prst="rect">
            <a:avLst/>
          </a:prstGeom>
        </p:spPr>
      </p:pic>
      <p:pic>
        <p:nvPicPr>
          <p:cNvPr id="8" name="Picture 4" descr="경기도 지반침하에 대한 이미지 검색결과">
            <a:extLst>
              <a:ext uri="{FF2B5EF4-FFF2-40B4-BE49-F238E27FC236}">
                <a16:creationId xmlns:a16="http://schemas.microsoft.com/office/drawing/2014/main" id="{B38326BA-18BE-4CB2-A17E-C6EBB208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34" y="2307549"/>
            <a:ext cx="3063801" cy="1651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841A2-179E-41F5-8DB5-47DE14A447FB}"/>
              </a:ext>
            </a:extLst>
          </p:cNvPr>
          <p:cNvSpPr txBox="1"/>
          <p:nvPr/>
        </p:nvSpPr>
        <p:spPr>
          <a:xfrm>
            <a:off x="5004048" y="4537452"/>
            <a:ext cx="2042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연합뉴스 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2019-10-18</a:t>
            </a:r>
            <a:endParaRPr lang="ko-KR" altLang="en-US" sz="16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5339B-72DD-4CA5-9C75-AC01ABCD184B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01.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프로젝트 배경 및 목표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F32939-3779-4EED-A544-E775FCE4963D}"/>
              </a:ext>
            </a:extLst>
          </p:cNvPr>
          <p:cNvSpPr/>
          <p:nvPr/>
        </p:nvSpPr>
        <p:spPr>
          <a:xfrm>
            <a:off x="3491883" y="328693"/>
            <a:ext cx="2232246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7CAE6C-89EA-40B5-A64B-D85792180461}"/>
              </a:ext>
            </a:extLst>
          </p:cNvPr>
          <p:cNvSpPr txBox="1"/>
          <p:nvPr/>
        </p:nvSpPr>
        <p:spPr>
          <a:xfrm>
            <a:off x="3411184" y="339502"/>
            <a:ext cx="2384952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국내 </a:t>
            </a:r>
            <a:r>
              <a:rPr lang="ko-KR" altLang="en-US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싱크홀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지반침하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 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인식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AE1DF32-DE49-49CE-9873-A8DFFF5D5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62" y="1260681"/>
            <a:ext cx="2454727" cy="2970005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502DCFF-0826-49B6-9D6E-33DA96DD29BA}"/>
              </a:ext>
            </a:extLst>
          </p:cNvPr>
          <p:cNvSpPr/>
          <p:nvPr/>
        </p:nvSpPr>
        <p:spPr>
          <a:xfrm>
            <a:off x="1351773" y="4598824"/>
            <a:ext cx="1780064" cy="133166"/>
          </a:xfrm>
          <a:prstGeom prst="round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6BEF90-E211-4C75-9A86-5AF6F201774B}"/>
              </a:ext>
            </a:extLst>
          </p:cNvPr>
          <p:cNvSpPr txBox="1"/>
          <p:nvPr/>
        </p:nvSpPr>
        <p:spPr>
          <a:xfrm>
            <a:off x="1331640" y="4384790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싱크홀에</a:t>
            </a:r>
            <a:r>
              <a:rPr lang="ko-KR" altLang="en-US" sz="1600" dirty="0">
                <a:solidFill>
                  <a:schemeClr val="bg1"/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 대한 불안감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0F66E4-09A1-4236-B613-44E9D5E8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1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4F476A-7032-4239-9105-6C3DAE4741A6}"/>
              </a:ext>
            </a:extLst>
          </p:cNvPr>
          <p:cNvSpPr txBox="1"/>
          <p:nvPr/>
        </p:nvSpPr>
        <p:spPr>
          <a:xfrm>
            <a:off x="4283968" y="240040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A3B2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endParaRPr lang="ko-KR" altLang="en-US" sz="2800" b="1" dirty="0">
              <a:solidFill>
                <a:srgbClr val="A3B2B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3696FF2-3FEA-46F0-93FC-8779F3A89389}"/>
              </a:ext>
            </a:extLst>
          </p:cNvPr>
          <p:cNvSpPr/>
          <p:nvPr/>
        </p:nvSpPr>
        <p:spPr>
          <a:xfrm>
            <a:off x="1448057" y="567085"/>
            <a:ext cx="1748628" cy="288032"/>
          </a:xfrm>
          <a:prstGeom prst="round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미세먼지 재난 </a:t>
            </a:r>
            <a:r>
              <a:rPr lang="ko-KR" altLang="en-US" sz="1200" dirty="0" err="1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알림앱</a:t>
            </a:r>
            <a:r>
              <a:rPr lang="ko-KR" altLang="en-US" sz="12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F5C0C9-DBF0-4F66-A2DF-A276148D1C4E}"/>
              </a:ext>
            </a:extLst>
          </p:cNvPr>
          <p:cNvSpPr/>
          <p:nvPr/>
        </p:nvSpPr>
        <p:spPr>
          <a:xfrm>
            <a:off x="5912975" y="583341"/>
            <a:ext cx="1748628" cy="288032"/>
          </a:xfrm>
          <a:prstGeom prst="round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미흡한 </a:t>
            </a:r>
            <a:r>
              <a:rPr lang="ko-KR" altLang="en-US" sz="1200" dirty="0" err="1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싱크홀</a:t>
            </a:r>
            <a:r>
              <a:rPr lang="ko-KR" altLang="en-US" sz="1200" dirty="0">
                <a:solidFill>
                  <a:schemeClr val="bg1"/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앱 </a:t>
            </a:r>
          </a:p>
        </p:txBody>
      </p:sp>
      <p:pic>
        <p:nvPicPr>
          <p:cNvPr id="9" name="그래픽 8" descr="느낌표">
            <a:extLst>
              <a:ext uri="{FF2B5EF4-FFF2-40B4-BE49-F238E27FC236}">
                <a16:creationId xmlns:a16="http://schemas.microsoft.com/office/drawing/2014/main" id="{A16B3306-3F2A-4892-8820-D0351CD3B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1094" y="114147"/>
            <a:ext cx="774715" cy="77471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652A60-5C17-4569-A65B-1DA004279C36}"/>
              </a:ext>
            </a:extLst>
          </p:cNvPr>
          <p:cNvSpPr/>
          <p:nvPr/>
        </p:nvSpPr>
        <p:spPr>
          <a:xfrm>
            <a:off x="5596324" y="1102579"/>
            <a:ext cx="2381929" cy="3782293"/>
          </a:xfrm>
          <a:prstGeom prst="roundRect">
            <a:avLst>
              <a:gd name="adj" fmla="val 7887"/>
            </a:avLst>
          </a:prstGeom>
          <a:solidFill>
            <a:srgbClr val="A3B2B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FD8571-4943-4209-83E2-91F0BDD9B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124" y="1423516"/>
            <a:ext cx="1979184" cy="2884079"/>
          </a:xfrm>
          <a:prstGeom prst="rect">
            <a:avLst/>
          </a:prstGeom>
          <a:ln w="444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F78FA9-9E23-41DC-8C97-3BC607E153E6}"/>
              </a:ext>
            </a:extLst>
          </p:cNvPr>
          <p:cNvSpPr txBox="1"/>
          <p:nvPr/>
        </p:nvSpPr>
        <p:spPr>
          <a:xfrm>
            <a:off x="5944319" y="4701936"/>
            <a:ext cx="1678796" cy="276999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bg1"/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A738422-06C8-4026-BCEB-2246A72D8658}"/>
              </a:ext>
            </a:extLst>
          </p:cNvPr>
          <p:cNvSpPr/>
          <p:nvPr/>
        </p:nvSpPr>
        <p:spPr>
          <a:xfrm>
            <a:off x="6636776" y="4467300"/>
            <a:ext cx="402911" cy="329875"/>
          </a:xfrm>
          <a:prstGeom prst="ellipse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빼기 기호 21">
            <a:extLst>
              <a:ext uri="{FF2B5EF4-FFF2-40B4-BE49-F238E27FC236}">
                <a16:creationId xmlns:a16="http://schemas.microsoft.com/office/drawing/2014/main" id="{F72343B7-5AA4-43DF-BDE3-0B56BEC5FBA8}"/>
              </a:ext>
            </a:extLst>
          </p:cNvPr>
          <p:cNvSpPr/>
          <p:nvPr/>
        </p:nvSpPr>
        <p:spPr>
          <a:xfrm>
            <a:off x="6443038" y="1189644"/>
            <a:ext cx="681357" cy="172787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0E32AAB-CD5D-4544-BA03-8ABEABD59BD5}"/>
              </a:ext>
            </a:extLst>
          </p:cNvPr>
          <p:cNvSpPr/>
          <p:nvPr/>
        </p:nvSpPr>
        <p:spPr>
          <a:xfrm>
            <a:off x="6425506" y="1243054"/>
            <a:ext cx="67144" cy="659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AF1B61-84B2-40D7-A1E8-9B279CDB5569}"/>
              </a:ext>
            </a:extLst>
          </p:cNvPr>
          <p:cNvGrpSpPr/>
          <p:nvPr/>
        </p:nvGrpSpPr>
        <p:grpSpPr>
          <a:xfrm>
            <a:off x="1131406" y="1102579"/>
            <a:ext cx="2381930" cy="3876356"/>
            <a:chOff x="1045281" y="1007518"/>
            <a:chExt cx="2554181" cy="415667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080F126-4E7B-4608-988B-D0ED9650C8D1}"/>
                </a:ext>
              </a:extLst>
            </p:cNvPr>
            <p:cNvGrpSpPr/>
            <p:nvPr/>
          </p:nvGrpSpPr>
          <p:grpSpPr>
            <a:xfrm>
              <a:off x="1045281" y="1007518"/>
              <a:ext cx="2554181" cy="4156678"/>
              <a:chOff x="5544538" y="699542"/>
              <a:chExt cx="2554181" cy="4230829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1500B377-F29F-4971-B094-B8D07479A7ED}"/>
                  </a:ext>
                </a:extLst>
              </p:cNvPr>
              <p:cNvSpPr/>
              <p:nvPr/>
            </p:nvSpPr>
            <p:spPr>
              <a:xfrm>
                <a:off x="5544538" y="699542"/>
                <a:ext cx="2554181" cy="4128165"/>
              </a:xfrm>
              <a:prstGeom prst="roundRect">
                <a:avLst>
                  <a:gd name="adj" fmla="val 7887"/>
                </a:avLst>
              </a:prstGeom>
              <a:solidFill>
                <a:srgbClr val="A3B2BC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9ED9F24-F711-455A-8993-AB471F185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642" y="1049827"/>
                <a:ext cx="2122311" cy="3147814"/>
              </a:xfrm>
              <a:prstGeom prst="rect">
                <a:avLst/>
              </a:prstGeom>
              <a:ln w="444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A6D9C1-FAFB-493B-B9EB-8E3F559896F9}"/>
                  </a:ext>
                </a:extLst>
              </p:cNvPr>
              <p:cNvSpPr txBox="1"/>
              <p:nvPr/>
            </p:nvSpPr>
            <p:spPr>
              <a:xfrm>
                <a:off x="5917699" y="4628042"/>
                <a:ext cx="1800200" cy="302329"/>
              </a:xfrm>
              <a:prstGeom prst="rect">
                <a:avLst/>
              </a:prstGeom>
              <a:noFill/>
              <a:ln w="31750">
                <a:noFill/>
              </a:ln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bg1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E843883-8734-424E-AD8C-E80E5DD0801B}"/>
                  </a:ext>
                </a:extLst>
              </p:cNvPr>
              <p:cNvSpPr/>
              <p:nvPr/>
            </p:nvSpPr>
            <p:spPr>
              <a:xfrm>
                <a:off x="6660232" y="4371950"/>
                <a:ext cx="432048" cy="360040"/>
              </a:xfrm>
              <a:prstGeom prst="ellipse">
                <a:avLst/>
              </a:prstGeom>
              <a:solidFill>
                <a:schemeClr val="tx1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빼기 기호 31">
                <a:extLst>
                  <a:ext uri="{FF2B5EF4-FFF2-40B4-BE49-F238E27FC236}">
                    <a16:creationId xmlns:a16="http://schemas.microsoft.com/office/drawing/2014/main" id="{188ADDC7-4B8B-4521-8E74-7A795067D4BB}"/>
                  </a:ext>
                </a:extLst>
              </p:cNvPr>
              <p:cNvSpPr/>
              <p:nvPr/>
            </p:nvSpPr>
            <p:spPr>
              <a:xfrm>
                <a:off x="6452483" y="794569"/>
                <a:ext cx="730630" cy="188587"/>
              </a:xfrm>
              <a:prstGeom prst="mathMin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71E62C5-468B-487B-BA19-71594A418C01}"/>
                  </a:ext>
                </a:extLst>
              </p:cNvPr>
              <p:cNvSpPr/>
              <p:nvPr/>
            </p:nvSpPr>
            <p:spPr>
              <a:xfrm>
                <a:off x="6433683" y="85286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6748A8-D6F7-4680-B948-173C0A75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7385" y="1343434"/>
              <a:ext cx="2130845" cy="3147814"/>
            </a:xfrm>
            <a:prstGeom prst="rect">
              <a:avLst/>
            </a:prstGeom>
            <a:ln w="4127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58FA297-DF02-4A9F-8574-94A318E96953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01.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프로젝트 배경 및 목표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09430F-4957-43B3-A33D-3CD59F4F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65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A30D8D1C-64D4-46D6-955E-CFA71ED564D3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AC7681FF-FE90-4D58-81FB-710144B99832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08B091-B3BD-4414-B96E-0EF8A090EBA9}"/>
              </a:ext>
            </a:extLst>
          </p:cNvPr>
          <p:cNvCxnSpPr>
            <a:cxnSpLocks/>
          </p:cNvCxnSpPr>
          <p:nvPr/>
        </p:nvCxnSpPr>
        <p:spPr>
          <a:xfrm>
            <a:off x="3491880" y="908218"/>
            <a:ext cx="0" cy="468052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BBF400A-0BBF-4FDC-B76B-916A5F456FE3}"/>
              </a:ext>
            </a:extLst>
          </p:cNvPr>
          <p:cNvSpPr/>
          <p:nvPr/>
        </p:nvSpPr>
        <p:spPr>
          <a:xfrm>
            <a:off x="6035418" y="2323392"/>
            <a:ext cx="1440000" cy="925200"/>
          </a:xfrm>
          <a:prstGeom prst="roundRect">
            <a:avLst/>
          </a:prstGeom>
          <a:solidFill>
            <a:schemeClr val="bg1"/>
          </a:solidFill>
          <a:ln w="57150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준공년도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8421006-F005-4D35-AFAA-FCFE4BBC5952}"/>
              </a:ext>
            </a:extLst>
          </p:cNvPr>
          <p:cNvSpPr/>
          <p:nvPr/>
        </p:nvSpPr>
        <p:spPr>
          <a:xfrm>
            <a:off x="3923928" y="3276747"/>
            <a:ext cx="1440000" cy="925200"/>
          </a:xfrm>
          <a:prstGeom prst="roundRect">
            <a:avLst/>
          </a:prstGeom>
          <a:solidFill>
            <a:schemeClr val="bg1"/>
          </a:solidFill>
          <a:ln w="57150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지하수위</a:t>
            </a:r>
            <a:endParaRPr lang="en-US" altLang="ko-KR" spc="-150" dirty="0">
              <a:solidFill>
                <a:schemeClr val="accent1">
                  <a:lumMod val="50000"/>
                </a:schemeClr>
              </a:solidFill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7E32D62-1C76-4034-958B-D463DA7EFCE3}"/>
              </a:ext>
            </a:extLst>
          </p:cNvPr>
          <p:cNvSpPr/>
          <p:nvPr/>
        </p:nvSpPr>
        <p:spPr>
          <a:xfrm>
            <a:off x="5424060" y="3276747"/>
            <a:ext cx="1440000" cy="925200"/>
          </a:xfrm>
          <a:prstGeom prst="roundRect">
            <a:avLst/>
          </a:prstGeom>
          <a:solidFill>
            <a:schemeClr val="bg1"/>
          </a:solidFill>
          <a:ln w="57150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시추구경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A7D06D8-2D7D-4132-A6A7-3640CC01CD62}"/>
              </a:ext>
            </a:extLst>
          </p:cNvPr>
          <p:cNvSpPr/>
          <p:nvPr/>
        </p:nvSpPr>
        <p:spPr>
          <a:xfrm>
            <a:off x="6907258" y="3282947"/>
            <a:ext cx="1440000" cy="925200"/>
          </a:xfrm>
          <a:prstGeom prst="roundRect">
            <a:avLst/>
          </a:prstGeom>
          <a:solidFill>
            <a:schemeClr val="bg1"/>
          </a:solidFill>
          <a:ln w="57150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시추심도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A07F37B-C7C9-482F-8E00-D16A1F4FBFC1}"/>
              </a:ext>
            </a:extLst>
          </p:cNvPr>
          <p:cNvSpPr/>
          <p:nvPr/>
        </p:nvSpPr>
        <p:spPr>
          <a:xfrm>
            <a:off x="4571876" y="2331603"/>
            <a:ext cx="1440000" cy="925200"/>
          </a:xfrm>
          <a:prstGeom prst="roundRect">
            <a:avLst/>
          </a:prstGeom>
          <a:solidFill>
            <a:schemeClr val="bg1"/>
          </a:solidFill>
          <a:ln w="57150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시설용량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A32E801-85CA-469B-B43F-A241F4528869}"/>
              </a:ext>
            </a:extLst>
          </p:cNvPr>
          <p:cNvSpPr/>
          <p:nvPr/>
        </p:nvSpPr>
        <p:spPr>
          <a:xfrm>
            <a:off x="839417" y="2580885"/>
            <a:ext cx="2086260" cy="1337600"/>
          </a:xfrm>
          <a:prstGeom prst="roundRect">
            <a:avLst/>
          </a:prstGeom>
          <a:solidFill>
            <a:schemeClr val="bg1"/>
          </a:solidFill>
          <a:ln w="57150" cmpd="sng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지질기반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63E57CB-A335-49FD-AFD6-FE23269C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99395"/>
            <a:ext cx="2119667" cy="4682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070D08-1121-4C92-BAFB-DA20294B4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39" y="1563638"/>
            <a:ext cx="2400945" cy="4717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8D3138-9F7F-4C7A-8964-81A2E6B8B8F2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01.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프로젝트 배경 및 목표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B949A6E-450D-4972-962C-07088F3897E5}"/>
              </a:ext>
            </a:extLst>
          </p:cNvPr>
          <p:cNvSpPr/>
          <p:nvPr/>
        </p:nvSpPr>
        <p:spPr>
          <a:xfrm>
            <a:off x="3491883" y="328693"/>
            <a:ext cx="2232246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675869-CC3E-44F5-A122-AC6300A5B53B}"/>
              </a:ext>
            </a:extLst>
          </p:cNvPr>
          <p:cNvSpPr txBox="1"/>
          <p:nvPr/>
        </p:nvSpPr>
        <p:spPr>
          <a:xfrm>
            <a:off x="3512865" y="328693"/>
            <a:ext cx="2177616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data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수집 출처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29331-9759-42F8-8ABC-7532F52D4393}"/>
              </a:ext>
            </a:extLst>
          </p:cNvPr>
          <p:cNvSpPr txBox="1"/>
          <p:nvPr/>
        </p:nvSpPr>
        <p:spPr>
          <a:xfrm>
            <a:off x="633014" y="4431676"/>
            <a:ext cx="2570834" cy="600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Part1 ) </a:t>
            </a:r>
          </a:p>
          <a:p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네이버 함께  정복하는 </a:t>
            </a:r>
            <a:r>
              <a:rPr lang="ko-KR" altLang="en-US" sz="1100" b="1" dirty="0" err="1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크롤링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스터디</a:t>
            </a:r>
            <a:endParaRPr lang="en-US" altLang="ko-KR" sz="1100" b="1" dirty="0">
              <a:solidFill>
                <a:schemeClr val="accent1">
                  <a:lumMod val="5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  <a:p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Selenium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을 이용한 로봇 </a:t>
            </a:r>
            <a:r>
              <a:rPr lang="ko-KR" altLang="en-US" sz="1100" b="1" dirty="0" err="1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크롤러</a:t>
            </a:r>
            <a:endParaRPr lang="en-US" altLang="ko-KR" sz="1100" b="1" dirty="0">
              <a:solidFill>
                <a:schemeClr val="accent1">
                  <a:lumMod val="5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96890-87F7-4A02-8B86-F093619976E3}"/>
              </a:ext>
            </a:extLst>
          </p:cNvPr>
          <p:cNvSpPr txBox="1"/>
          <p:nvPr/>
        </p:nvSpPr>
        <p:spPr>
          <a:xfrm>
            <a:off x="4818866" y="4390418"/>
            <a:ext cx="2736304" cy="600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Part2 ) </a:t>
            </a:r>
          </a:p>
          <a:p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데이터 사이언스 </a:t>
            </a:r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12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시간 </a:t>
            </a:r>
            <a:r>
              <a:rPr lang="ko-KR" altLang="en-US" sz="1100" b="1" dirty="0" err="1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입문기</a:t>
            </a:r>
            <a:endParaRPr lang="en-US" altLang="ko-KR" sz="1100" b="1" dirty="0">
              <a:solidFill>
                <a:schemeClr val="accent1">
                  <a:lumMod val="5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  <a:p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Pandas, </a:t>
            </a:r>
            <a:r>
              <a:rPr lang="en-US" altLang="ko-KR" sz="1100" b="1" dirty="0" err="1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Numpy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를 활용한 데이터 조작</a:t>
            </a:r>
            <a:endParaRPr lang="en-US" altLang="ko-KR" sz="1100" b="1" dirty="0">
              <a:solidFill>
                <a:schemeClr val="accent1">
                  <a:lumMod val="5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758C3-6B27-4E57-930D-6532184A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55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6476E86-FE7E-4E3D-A0B2-52887392E848}"/>
              </a:ext>
            </a:extLst>
          </p:cNvPr>
          <p:cNvGrpSpPr/>
          <p:nvPr/>
        </p:nvGrpSpPr>
        <p:grpSpPr>
          <a:xfrm>
            <a:off x="-2008226" y="-9483"/>
            <a:ext cx="11764802" cy="5152983"/>
            <a:chOff x="-2411809" y="-9483"/>
            <a:chExt cx="11764802" cy="5152983"/>
          </a:xfrm>
        </p:grpSpPr>
        <p:pic>
          <p:nvPicPr>
            <p:cNvPr id="8" name="그림 7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1259FF70-BCB2-4D90-B63D-2168875C9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0592" y="-9483"/>
              <a:ext cx="5882401" cy="5152983"/>
            </a:xfrm>
            <a:prstGeom prst="rect">
              <a:avLst/>
            </a:prstGeom>
          </p:spPr>
        </p:pic>
        <p:pic>
          <p:nvPicPr>
            <p:cNvPr id="9" name="그림 8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81EDBC98-9519-4032-A4AF-8A098A87A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11809" y="-9483"/>
              <a:ext cx="5882401" cy="51529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A4D133-3DE7-452C-94B8-D6D071546E30}"/>
              </a:ext>
            </a:extLst>
          </p:cNvPr>
          <p:cNvSpPr txBox="1"/>
          <p:nvPr/>
        </p:nvSpPr>
        <p:spPr>
          <a:xfrm>
            <a:off x="827584" y="2067694"/>
            <a:ext cx="4608512" cy="646331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02. DATA INFO</a:t>
            </a:r>
            <a:r>
              <a:rPr lang="ko-KR" altLang="en-US" sz="3600" b="1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&amp; </a:t>
            </a:r>
            <a:r>
              <a:rPr lang="ko-KR" altLang="en-US" sz="3600" b="1" dirty="0">
                <a:solidFill>
                  <a:schemeClr val="bg1"/>
                </a:solidFill>
                <a:latin typeface="210 자연주의 R" panose="02020603020101020101" pitchFamily="18" charset="-127"/>
                <a:ea typeface="210 자연주의 R" panose="02020603020101020101" pitchFamily="18" charset="-127"/>
              </a:rPr>
              <a:t>수집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C50AF9-7C28-4609-9305-0D331F9B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23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0A9F1F2E-A9EE-44C1-88FE-56B668637C26}"/>
              </a:ext>
            </a:extLst>
          </p:cNvPr>
          <p:cNvSpPr/>
          <p:nvPr/>
        </p:nvSpPr>
        <p:spPr>
          <a:xfrm>
            <a:off x="8172400" y="1284073"/>
            <a:ext cx="881030" cy="288032"/>
          </a:xfrm>
          <a:prstGeom prst="round2Diag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3F9925B6-2763-4412-B4FA-CA8072B9E8A7}"/>
              </a:ext>
            </a:extLst>
          </p:cNvPr>
          <p:cNvSpPr/>
          <p:nvPr/>
        </p:nvSpPr>
        <p:spPr>
          <a:xfrm>
            <a:off x="8189334" y="1635646"/>
            <a:ext cx="881030" cy="288032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한쪽 모서리 14">
            <a:extLst>
              <a:ext uri="{FF2B5EF4-FFF2-40B4-BE49-F238E27FC236}">
                <a16:creationId xmlns:a16="http://schemas.microsoft.com/office/drawing/2014/main" id="{178AC125-6470-4662-9645-F16FDC8353B3}"/>
              </a:ext>
            </a:extLst>
          </p:cNvPr>
          <p:cNvSpPr/>
          <p:nvPr/>
        </p:nvSpPr>
        <p:spPr>
          <a:xfrm>
            <a:off x="-36512" y="912814"/>
            <a:ext cx="8784976" cy="4241836"/>
          </a:xfrm>
          <a:prstGeom prst="round1Rect">
            <a:avLst/>
          </a:prstGeom>
          <a:solidFill>
            <a:srgbClr val="A3B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지도, 컴퓨터이(가) 표시된 사진&#10;&#10;자동 생성된 설명">
            <a:extLst>
              <a:ext uri="{FF2B5EF4-FFF2-40B4-BE49-F238E27FC236}">
                <a16:creationId xmlns:a16="http://schemas.microsoft.com/office/drawing/2014/main" id="{A7FE7245-78B7-4814-951B-3CFB87DAA6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37" y="1491630"/>
            <a:ext cx="3405830" cy="2612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9CCD43-978D-486C-AECB-02B7AC56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580543"/>
            <a:ext cx="2792750" cy="2434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00975-FA92-49B8-9C4A-581C3527EFC3}"/>
              </a:ext>
            </a:extLst>
          </p:cNvPr>
          <p:cNvSpPr txBox="1"/>
          <p:nvPr/>
        </p:nvSpPr>
        <p:spPr>
          <a:xfrm>
            <a:off x="1442598" y="4202278"/>
            <a:ext cx="2570834" cy="600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Part1 ) </a:t>
            </a:r>
          </a:p>
          <a:p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네이버 함께  정복하는 </a:t>
            </a:r>
            <a:r>
              <a:rPr lang="ko-KR" altLang="en-US" sz="1100" b="1" dirty="0" err="1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크롤링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 스터디</a:t>
            </a:r>
            <a:endParaRPr lang="en-US" altLang="ko-KR" sz="1100" b="1" dirty="0">
              <a:solidFill>
                <a:schemeClr val="accent1">
                  <a:lumMod val="5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  <a:p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Selenium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을 이용한 로봇 </a:t>
            </a:r>
            <a:r>
              <a:rPr lang="ko-KR" altLang="en-US" sz="1100" b="1" dirty="0" err="1">
                <a:solidFill>
                  <a:schemeClr val="accent1">
                    <a:lumMod val="50000"/>
                  </a:schemeClr>
                </a:solidFill>
                <a:latin typeface="210 동화책 R" panose="02020603020101020101" pitchFamily="18" charset="-127"/>
                <a:ea typeface="210 동화책 R" panose="02020603020101020101" pitchFamily="18" charset="-127"/>
              </a:rPr>
              <a:t>크롤러</a:t>
            </a:r>
            <a:endParaRPr lang="en-US" altLang="ko-KR" sz="1100" b="1" dirty="0">
              <a:solidFill>
                <a:schemeClr val="accent1">
                  <a:lumMod val="50000"/>
                </a:schemeClr>
              </a:solidFill>
              <a:latin typeface="210 동화책 R" panose="02020603020101020101" pitchFamily="18" charset="-127"/>
              <a:ea typeface="210 동화책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663A9-DBFB-4705-A4A1-9315CCC2EFCF}"/>
              </a:ext>
            </a:extLst>
          </p:cNvPr>
          <p:cNvSpPr txBox="1"/>
          <p:nvPr/>
        </p:nvSpPr>
        <p:spPr>
          <a:xfrm>
            <a:off x="44894" y="56811"/>
            <a:ext cx="2232247" cy="369332"/>
          </a:xfrm>
          <a:prstGeom prst="rect">
            <a:avLst/>
          </a:prstGeom>
          <a:noFill/>
          <a:ln w="31750">
            <a:solidFill>
              <a:srgbClr val="A3B2BC"/>
            </a:solidFill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02. DATA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INFO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&amp; </a:t>
            </a: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수집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28851E-C870-4A1F-B6E7-4F4ACD7ED072}"/>
              </a:ext>
            </a:extLst>
          </p:cNvPr>
          <p:cNvSpPr/>
          <p:nvPr/>
        </p:nvSpPr>
        <p:spPr>
          <a:xfrm>
            <a:off x="3491883" y="328693"/>
            <a:ext cx="2232246" cy="369332"/>
          </a:xfrm>
          <a:prstGeom prst="round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D6C6B9-AA1F-4BD4-B0F5-B0EA5F63ACCF}"/>
              </a:ext>
            </a:extLst>
          </p:cNvPr>
          <p:cNvSpPr txBox="1"/>
          <p:nvPr/>
        </p:nvSpPr>
        <p:spPr>
          <a:xfrm>
            <a:off x="3512865" y="328693"/>
            <a:ext cx="2177616" cy="400110"/>
          </a:xfrm>
          <a:prstGeom prst="rect">
            <a:avLst/>
          </a:prstGeom>
          <a:noFill/>
          <a:ln w="31750"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data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크롤링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과정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D35642-9338-4945-80F5-6A98EB11ED53}"/>
              </a:ext>
            </a:extLst>
          </p:cNvPr>
          <p:cNvGrpSpPr/>
          <p:nvPr/>
        </p:nvGrpSpPr>
        <p:grpSpPr>
          <a:xfrm>
            <a:off x="1856137" y="2142284"/>
            <a:ext cx="5925097" cy="1689606"/>
            <a:chOff x="1856137" y="2142284"/>
            <a:chExt cx="5925097" cy="168960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4B55C8-0CB2-4AA0-9F39-311DADB9F2FB}"/>
                </a:ext>
              </a:extLst>
            </p:cNvPr>
            <p:cNvSpPr/>
            <p:nvPr/>
          </p:nvSpPr>
          <p:spPr>
            <a:xfrm>
              <a:off x="1856137" y="2391730"/>
              <a:ext cx="5400600" cy="14401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2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KEY</a:t>
              </a:r>
              <a:r>
                <a:rPr lang="ko-KR" altLang="en-US" dirty="0">
                  <a:solidFill>
                    <a:schemeClr val="accent2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accent2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ERROR : </a:t>
              </a:r>
            </a:p>
            <a:p>
              <a:pPr algn="ctr"/>
              <a:endParaRPr lang="en-US" altLang="ko-KR" dirty="0">
                <a:latin typeface="210 동화책 R" panose="02020603020101020101" pitchFamily="18" charset="-127"/>
                <a:ea typeface="210 동화책 R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accent2"/>
                  </a:solidFill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Container</a:t>
              </a:r>
              <a:r>
                <a:rPr lang="ko-KR" altLang="en-US" dirty="0">
                  <a:latin typeface="210 동화책 R" panose="02020603020101020101" pitchFamily="18" charset="-127"/>
                  <a:ea typeface="210 동화책 R" panose="02020603020101020101" pitchFamily="18" charset="-127"/>
                </a:rPr>
                <a:t> 없는 창에서 마우스를 찍어야 할 필요가 생김</a:t>
              </a:r>
              <a:endParaRPr lang="en-US" altLang="ko-KR" dirty="0">
                <a:latin typeface="210 동화책 R" panose="02020603020101020101" pitchFamily="18" charset="-127"/>
                <a:ea typeface="210 동화책 R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6E5CEC-99EE-45B2-BD34-0D66A6E9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85392">
              <a:off x="6469745" y="2142284"/>
              <a:ext cx="1311489" cy="1311489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A27C51-95E7-4A61-86D1-13C6D383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D977-D2E8-4709-8F80-EC59C57A283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1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1028</Words>
  <Application>Microsoft Office PowerPoint</Application>
  <PresentationFormat>화면 슬라이드 쇼(16:9)</PresentationFormat>
  <Paragraphs>292</Paragraphs>
  <Slides>30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210 자연주의 R</vt:lpstr>
      <vt:lpstr>210 카툰스토리 R</vt:lpstr>
      <vt:lpstr>배달의민족 연성</vt:lpstr>
      <vt:lpstr>배달의민족 한나체 Air</vt:lpstr>
      <vt:lpstr>210 동화책 R</vt:lpstr>
      <vt:lpstr>맑은 고딕</vt:lpstr>
      <vt:lpstr>휴먼둥근헤드라인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(국사학과)강가연</cp:lastModifiedBy>
  <cp:revision>198</cp:revision>
  <dcterms:created xsi:type="dcterms:W3CDTF">2018-11-18T07:28:06Z</dcterms:created>
  <dcterms:modified xsi:type="dcterms:W3CDTF">2020-01-16T13:38:06Z</dcterms:modified>
</cp:coreProperties>
</file>